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60" r:id="rId7"/>
    <p:sldId id="262" r:id="rId8"/>
    <p:sldId id="261" r:id="rId9"/>
    <p:sldId id="263" r:id="rId10"/>
    <p:sldId id="264" r:id="rId11"/>
    <p:sldId id="275" r:id="rId12"/>
    <p:sldId id="277" r:id="rId13"/>
    <p:sldId id="266" r:id="rId14"/>
    <p:sldId id="267" r:id="rId15"/>
    <p:sldId id="271" r:id="rId16"/>
    <p:sldId id="268" r:id="rId17"/>
    <p:sldId id="269" r:id="rId18"/>
    <p:sldId id="284" r:id="rId19"/>
    <p:sldId id="279" r:id="rId20"/>
    <p:sldId id="280" r:id="rId21"/>
    <p:sldId id="281" r:id="rId22"/>
    <p:sldId id="303" r:id="rId23"/>
    <p:sldId id="270" r:id="rId24"/>
    <p:sldId id="298" r:id="rId25"/>
    <p:sldId id="299" r:id="rId26"/>
    <p:sldId id="285" r:id="rId27"/>
    <p:sldId id="287" r:id="rId28"/>
    <p:sldId id="288" r:id="rId29"/>
    <p:sldId id="301" r:id="rId30"/>
    <p:sldId id="289" r:id="rId31"/>
    <p:sldId id="296" r:id="rId32"/>
    <p:sldId id="294" r:id="rId33"/>
    <p:sldId id="293" r:id="rId34"/>
    <p:sldId id="300" r:id="rId35"/>
    <p:sldId id="297" r:id="rId36"/>
    <p:sldId id="302" r:id="rId37"/>
    <p:sldId id="292" r:id="rId38"/>
    <p:sldId id="309" r:id="rId39"/>
    <p:sldId id="295" r:id="rId40"/>
    <p:sldId id="316" r:id="rId41"/>
    <p:sldId id="304" r:id="rId42"/>
    <p:sldId id="323" r:id="rId43"/>
    <p:sldId id="324" r:id="rId44"/>
    <p:sldId id="332" r:id="rId45"/>
    <p:sldId id="325" r:id="rId46"/>
    <p:sldId id="274" r:id="rId47"/>
    <p:sldId id="306" r:id="rId48"/>
    <p:sldId id="318" r:id="rId49"/>
    <p:sldId id="336" r:id="rId50"/>
    <p:sldId id="335" r:id="rId51"/>
    <p:sldId id="326" r:id="rId52"/>
    <p:sldId id="327" r:id="rId53"/>
    <p:sldId id="337" r:id="rId54"/>
    <p:sldId id="328" r:id="rId55"/>
    <p:sldId id="330" r:id="rId56"/>
    <p:sldId id="308" r:id="rId57"/>
    <p:sldId id="338" r:id="rId58"/>
    <p:sldId id="33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A00-FA4F-4182-844B-6E22E519B2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F22BDE-8276-4859-937C-403BC8BE1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BEC2C-1CAA-439B-B0CB-BFC80F012F43}"/>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5" name="Footer Placeholder 4">
            <a:extLst>
              <a:ext uri="{FF2B5EF4-FFF2-40B4-BE49-F238E27FC236}">
                <a16:creationId xmlns:a16="http://schemas.microsoft.com/office/drawing/2014/main" id="{21A84799-6222-47C7-A9DF-64815B20B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60A39-93A0-4B5E-B0D7-E47988946249}"/>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422410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9A34-C646-4EC7-82E7-87ACE4408D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915E38-7B87-4B71-8C4A-5D7DC0DED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BC26F-81D1-4CD4-AFAF-031478FFF4E8}"/>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5" name="Footer Placeholder 4">
            <a:extLst>
              <a:ext uri="{FF2B5EF4-FFF2-40B4-BE49-F238E27FC236}">
                <a16:creationId xmlns:a16="http://schemas.microsoft.com/office/drawing/2014/main" id="{0E39B735-436E-434E-AE64-6F28F3CB7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2EB33-EBA1-4AE8-9F3F-727FA70A57BE}"/>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272521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DBA02-5E93-4D91-944D-AEA2F8BAF9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ACE947-F454-42FA-8A76-5176A0DF0B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1E4F4-84EF-4988-AEA5-90472A559E54}"/>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5" name="Footer Placeholder 4">
            <a:extLst>
              <a:ext uri="{FF2B5EF4-FFF2-40B4-BE49-F238E27FC236}">
                <a16:creationId xmlns:a16="http://schemas.microsoft.com/office/drawing/2014/main" id="{FB291A1F-0DDB-4E1D-96CA-7CB9EA36A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A7B1D-5F70-476C-81C7-A8870CC4828F}"/>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13844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CDE6-5906-47D1-84D9-4BE999A2D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56F36-675D-4458-A9EF-7235042FFE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CAE0C-1D58-48BE-999D-C444B174250C}"/>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5" name="Footer Placeholder 4">
            <a:extLst>
              <a:ext uri="{FF2B5EF4-FFF2-40B4-BE49-F238E27FC236}">
                <a16:creationId xmlns:a16="http://schemas.microsoft.com/office/drawing/2014/main" id="{2EB09479-1D67-4C2B-A72D-86ED58261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44200-0B95-476E-A6DB-87DA245AC4CA}"/>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1856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40A3-6EA5-4F3A-A962-1D994E2DC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A40AEA-2E59-4DBA-BC90-87B58D1DF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30DE62-0B9D-4924-8BC8-E09BE47F8822}"/>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5" name="Footer Placeholder 4">
            <a:extLst>
              <a:ext uri="{FF2B5EF4-FFF2-40B4-BE49-F238E27FC236}">
                <a16:creationId xmlns:a16="http://schemas.microsoft.com/office/drawing/2014/main" id="{B99A96E9-27F6-44ED-9975-16E7444C1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8BAE0-FB29-4924-8ED7-15E5C2FEA7A9}"/>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67658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A5A3-851C-4D32-9661-81DCABB2F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18D8C-FB42-42B8-8036-F3F74D481F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0CB72-B0B6-4938-92B3-83EFA5124C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46D862-44D0-426B-9870-D1BD8181A699}"/>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6" name="Footer Placeholder 5">
            <a:extLst>
              <a:ext uri="{FF2B5EF4-FFF2-40B4-BE49-F238E27FC236}">
                <a16:creationId xmlns:a16="http://schemas.microsoft.com/office/drawing/2014/main" id="{6B1675DB-1412-4CC2-BE32-5323CDBE1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9827A-2054-40A7-BCAA-09416D87FA6B}"/>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267014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3AEC-A0AB-4274-8F18-EC1D6601B9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B7DEF-8CFA-4F0A-8BAF-AF7C73EA32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572087-4D13-4ED6-9C66-4F7368466A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835F33-A479-4757-83A6-499E2CC72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6C1B4C-3A88-4D4E-B1A1-5967F6A597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E9DB17-D252-4F45-81C7-322DFA957736}"/>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8" name="Footer Placeholder 7">
            <a:extLst>
              <a:ext uri="{FF2B5EF4-FFF2-40B4-BE49-F238E27FC236}">
                <a16:creationId xmlns:a16="http://schemas.microsoft.com/office/drawing/2014/main" id="{05ACB81C-0337-47A1-85F2-38280EB8A6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37F26-CE07-40F9-BFBE-34AB72E13798}"/>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362150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3071-114D-4BA8-800E-039A149588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74195D-06B1-4244-A8D9-CA25E1C745E4}"/>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4" name="Footer Placeholder 3">
            <a:extLst>
              <a:ext uri="{FF2B5EF4-FFF2-40B4-BE49-F238E27FC236}">
                <a16:creationId xmlns:a16="http://schemas.microsoft.com/office/drawing/2014/main" id="{EE73AA74-157A-47A1-9E05-132339EAD7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4AC63C-7CC3-4E2B-930C-0629531238E8}"/>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188065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7B22D-7AF5-4172-BCC5-229872BBD974}"/>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3" name="Footer Placeholder 2">
            <a:extLst>
              <a:ext uri="{FF2B5EF4-FFF2-40B4-BE49-F238E27FC236}">
                <a16:creationId xmlns:a16="http://schemas.microsoft.com/office/drawing/2014/main" id="{961C58E2-6C81-402E-A982-7FEC6AD372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425B13-F44D-46AD-9463-94E021699AE0}"/>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138815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C71B-18FF-42DC-A4C5-0D1E3B866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FD637A-C73C-42CC-817A-E5802D649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810EBA-1C59-45AE-BC38-52C231E33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E8718-ABFF-44CA-B859-086DB617F2E4}"/>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6" name="Footer Placeholder 5">
            <a:extLst>
              <a:ext uri="{FF2B5EF4-FFF2-40B4-BE49-F238E27FC236}">
                <a16:creationId xmlns:a16="http://schemas.microsoft.com/office/drawing/2014/main" id="{887217C7-950D-409B-B730-B22377D17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B481D-FA4F-4FB0-9D53-B03B7F4F8641}"/>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324172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371F-8202-457E-A163-D5BA0411E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19246A-EA9A-43F2-8257-1B2CEE6275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D60E55-0338-4A92-B569-B5ED92A46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81B8A-BCAF-4508-BEB9-4FCFDA549314}"/>
              </a:ext>
            </a:extLst>
          </p:cNvPr>
          <p:cNvSpPr>
            <a:spLocks noGrp="1"/>
          </p:cNvSpPr>
          <p:nvPr>
            <p:ph type="dt" sz="half" idx="10"/>
          </p:nvPr>
        </p:nvSpPr>
        <p:spPr/>
        <p:txBody>
          <a:bodyPr/>
          <a:lstStyle/>
          <a:p>
            <a:fld id="{0D949FE6-02BC-4694-9D8B-EA673AD5F093}" type="datetimeFigureOut">
              <a:rPr lang="en-US" smtClean="0"/>
              <a:t>12/22/2020</a:t>
            </a:fld>
            <a:endParaRPr lang="en-US"/>
          </a:p>
        </p:txBody>
      </p:sp>
      <p:sp>
        <p:nvSpPr>
          <p:cNvPr id="6" name="Footer Placeholder 5">
            <a:extLst>
              <a:ext uri="{FF2B5EF4-FFF2-40B4-BE49-F238E27FC236}">
                <a16:creationId xmlns:a16="http://schemas.microsoft.com/office/drawing/2014/main" id="{9F479B28-6385-4064-97AD-1FE00E569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47B8F-6F60-4C06-A847-AA10661E7DC0}"/>
              </a:ext>
            </a:extLst>
          </p:cNvPr>
          <p:cNvSpPr>
            <a:spLocks noGrp="1"/>
          </p:cNvSpPr>
          <p:nvPr>
            <p:ph type="sldNum" sz="quarter" idx="12"/>
          </p:nvPr>
        </p:nvSpPr>
        <p:spPr/>
        <p:txBody>
          <a:bodyPr/>
          <a:lstStyle/>
          <a:p>
            <a:fld id="{5E02633B-3E5D-4B13-9416-2A31728ADBFC}" type="slidenum">
              <a:rPr lang="en-US" smtClean="0"/>
              <a:t>‹#›</a:t>
            </a:fld>
            <a:endParaRPr lang="en-US"/>
          </a:p>
        </p:txBody>
      </p:sp>
    </p:spTree>
    <p:extLst>
      <p:ext uri="{BB962C8B-B14F-4D97-AF65-F5344CB8AC3E}">
        <p14:creationId xmlns:p14="http://schemas.microsoft.com/office/powerpoint/2010/main" val="38670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1C2D44-CB23-4D32-A8E3-9EBF866CE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8D56F4-98BD-4A0C-93F7-E026DB6FF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D89BB-871F-4861-B760-87D7ECF71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49FE6-02BC-4694-9D8B-EA673AD5F093}" type="datetimeFigureOut">
              <a:rPr lang="en-US" smtClean="0"/>
              <a:t>12/22/2020</a:t>
            </a:fld>
            <a:endParaRPr lang="en-US"/>
          </a:p>
        </p:txBody>
      </p:sp>
      <p:sp>
        <p:nvSpPr>
          <p:cNvPr id="5" name="Footer Placeholder 4">
            <a:extLst>
              <a:ext uri="{FF2B5EF4-FFF2-40B4-BE49-F238E27FC236}">
                <a16:creationId xmlns:a16="http://schemas.microsoft.com/office/drawing/2014/main" id="{FA713E19-3EB1-495F-A78B-13DFD9FE5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AB1B9D-1887-40C9-9561-A2F87D9AD6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2633B-3E5D-4B13-9416-2A31728ADBFC}" type="slidenum">
              <a:rPr lang="en-US" smtClean="0"/>
              <a:t>‹#›</a:t>
            </a:fld>
            <a:endParaRPr lang="en-US"/>
          </a:p>
        </p:txBody>
      </p:sp>
    </p:spTree>
    <p:extLst>
      <p:ext uri="{BB962C8B-B14F-4D97-AF65-F5344CB8AC3E}">
        <p14:creationId xmlns:p14="http://schemas.microsoft.com/office/powerpoint/2010/main" val="2205396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4667-9605-4FB9-9BDD-4B0F4A05DBA7}"/>
              </a:ext>
            </a:extLst>
          </p:cNvPr>
          <p:cNvSpPr>
            <a:spLocks noGrp="1"/>
          </p:cNvSpPr>
          <p:nvPr>
            <p:ph type="ctrTitle"/>
          </p:nvPr>
        </p:nvSpPr>
        <p:spPr>
          <a:xfrm>
            <a:off x="7464614" y="1783959"/>
            <a:ext cx="4087306" cy="2889114"/>
          </a:xfrm>
        </p:spPr>
        <p:txBody>
          <a:bodyPr anchor="b">
            <a:normAutofit/>
          </a:bodyPr>
          <a:lstStyle/>
          <a:p>
            <a:pPr algn="l"/>
            <a:r>
              <a:rPr lang="en-US" sz="6600" dirty="0">
                <a:effectLst>
                  <a:outerShdw blurRad="38100" dist="38100" dir="2700000" algn="tl">
                    <a:srgbClr val="000000">
                      <a:alpha val="43137"/>
                    </a:srgbClr>
                  </a:outerShdw>
                </a:effectLst>
              </a:rPr>
              <a:t>Marriage</a:t>
            </a:r>
          </a:p>
        </p:txBody>
      </p:sp>
      <p:sp>
        <p:nvSpPr>
          <p:cNvPr id="3" name="Subtitle 2">
            <a:extLst>
              <a:ext uri="{FF2B5EF4-FFF2-40B4-BE49-F238E27FC236}">
                <a16:creationId xmlns:a16="http://schemas.microsoft.com/office/drawing/2014/main" id="{C6671938-9F55-441C-A1A7-48F95E745809}"/>
              </a:ext>
            </a:extLst>
          </p:cNvPr>
          <p:cNvSpPr>
            <a:spLocks noGrp="1"/>
          </p:cNvSpPr>
          <p:nvPr>
            <p:ph type="subTitle" idx="1"/>
          </p:nvPr>
        </p:nvSpPr>
        <p:spPr>
          <a:xfrm>
            <a:off x="7464612" y="4750893"/>
            <a:ext cx="4087305" cy="1147863"/>
          </a:xfrm>
        </p:spPr>
        <p:txBody>
          <a:bodyPr anchor="t">
            <a:normAutofit/>
          </a:bodyPr>
          <a:lstStyle/>
          <a:p>
            <a:pPr algn="l"/>
            <a:r>
              <a:rPr lang="en-US" sz="2800" dirty="0">
                <a:effectLst>
                  <a:outerShdw blurRad="38100" dist="38100" dir="2700000" algn="tl">
                    <a:srgbClr val="000000">
                      <a:alpha val="43137"/>
                    </a:srgbClr>
                  </a:outerShdw>
                </a:effectLst>
              </a:rPr>
              <a:t>Cultural Engagement</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2B234FC8-8D78-44B3-9917-C712E0553E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11" r="1654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8914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14AB-ACCD-4EB0-8B57-A836FC11C26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does the Bible say about marriage?</a:t>
            </a:r>
          </a:p>
        </p:txBody>
      </p:sp>
      <p:sp>
        <p:nvSpPr>
          <p:cNvPr id="3" name="Content Placeholder 2">
            <a:extLst>
              <a:ext uri="{FF2B5EF4-FFF2-40B4-BE49-F238E27FC236}">
                <a16:creationId xmlns:a16="http://schemas.microsoft.com/office/drawing/2014/main" id="{FAEE89ED-BBE4-4854-8ACD-9903B7DD40A4}"/>
              </a:ext>
            </a:extLst>
          </p:cNvPr>
          <p:cNvSpPr>
            <a:spLocks noGrp="1"/>
          </p:cNvSpPr>
          <p:nvPr>
            <p:ph idx="1"/>
          </p:nvPr>
        </p:nvSpPr>
        <p:spPr/>
        <p:txBody>
          <a:bodyPr>
            <a:normAutofit lnSpcReduction="10000"/>
          </a:bodyPr>
          <a:lstStyle/>
          <a:p>
            <a:r>
              <a:rPr lang="en-US" sz="3200" dirty="0"/>
              <a:t>A covenantal bond between one man and one woman</a:t>
            </a:r>
          </a:p>
          <a:p>
            <a:r>
              <a:rPr lang="en-US" sz="3200" dirty="0"/>
              <a:t>Exclusive and permanent</a:t>
            </a:r>
          </a:p>
          <a:p>
            <a:r>
              <a:rPr lang="en-US" sz="3200" dirty="0"/>
              <a:t>Unitive (“one flesh”)</a:t>
            </a:r>
          </a:p>
          <a:p>
            <a:r>
              <a:rPr lang="en-US" sz="3200" dirty="0"/>
              <a:t>Procreative (“be fruitful and multiply”)</a:t>
            </a:r>
          </a:p>
          <a:p>
            <a:r>
              <a:rPr lang="en-US" sz="3200" dirty="0"/>
              <a:t>Headship and submission</a:t>
            </a:r>
          </a:p>
          <a:p>
            <a:r>
              <a:rPr lang="en-US" sz="3200" dirty="0"/>
              <a:t>A reflection of Christ and the Church</a:t>
            </a:r>
          </a:p>
          <a:p>
            <a:r>
              <a:rPr lang="en-US" sz="3200" dirty="0"/>
              <a:t>A creation ordinance</a:t>
            </a:r>
          </a:p>
          <a:p>
            <a:r>
              <a:rPr lang="en-US" sz="3200" dirty="0"/>
              <a:t>Will cease in the new creation</a:t>
            </a:r>
          </a:p>
        </p:txBody>
      </p:sp>
    </p:spTree>
    <p:extLst>
      <p:ext uri="{BB962C8B-B14F-4D97-AF65-F5344CB8AC3E}">
        <p14:creationId xmlns:p14="http://schemas.microsoft.com/office/powerpoint/2010/main" val="95745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D807-7F60-4432-AB5B-C235BD2333B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does nature show about marriage?</a:t>
            </a:r>
          </a:p>
        </p:txBody>
      </p:sp>
      <p:sp>
        <p:nvSpPr>
          <p:cNvPr id="3" name="Content Placeholder 2">
            <a:extLst>
              <a:ext uri="{FF2B5EF4-FFF2-40B4-BE49-F238E27FC236}">
                <a16:creationId xmlns:a16="http://schemas.microsoft.com/office/drawing/2014/main" id="{D1A3C5C3-69BB-45D0-AB23-57D3D6FA7008}"/>
              </a:ext>
            </a:extLst>
          </p:cNvPr>
          <p:cNvSpPr>
            <a:spLocks noGrp="1"/>
          </p:cNvSpPr>
          <p:nvPr>
            <p:ph idx="1"/>
          </p:nvPr>
        </p:nvSpPr>
        <p:spPr/>
        <p:txBody>
          <a:bodyPr>
            <a:normAutofit lnSpcReduction="10000"/>
          </a:bodyPr>
          <a:lstStyle/>
          <a:p>
            <a:r>
              <a:rPr lang="en-US" sz="3200" dirty="0"/>
              <a:t>A social institution (obligations placed on the couple)</a:t>
            </a:r>
          </a:p>
          <a:p>
            <a:r>
              <a:rPr lang="en-US" sz="3200" dirty="0"/>
              <a:t>A sexual union</a:t>
            </a:r>
          </a:p>
          <a:p>
            <a:r>
              <a:rPr lang="en-US" sz="3200" dirty="0"/>
              <a:t>Between man and woman</a:t>
            </a:r>
          </a:p>
          <a:p>
            <a:r>
              <a:rPr lang="en-US" sz="3200" dirty="0"/>
              <a:t>Exclusive and permanent</a:t>
            </a:r>
          </a:p>
          <a:p>
            <a:r>
              <a:rPr lang="en-US" sz="3200" dirty="0"/>
              <a:t>Ordered toward procreation and child-rearing</a:t>
            </a:r>
          </a:p>
          <a:p>
            <a:r>
              <a:rPr lang="en-US" sz="3200" dirty="0"/>
              <a:t>For every child, a mother and a father</a:t>
            </a:r>
          </a:p>
          <a:p>
            <a:endParaRPr lang="en-US" sz="3200" dirty="0"/>
          </a:p>
          <a:p>
            <a:pPr marL="0" indent="0" algn="ctr">
              <a:buNone/>
            </a:pPr>
            <a:r>
              <a:rPr lang="en-US" sz="3200" u="sng" dirty="0"/>
              <a:t>It’s about the needs of children, not the rights of adults!</a:t>
            </a:r>
          </a:p>
          <a:p>
            <a:endParaRPr lang="en-US" sz="3200" dirty="0"/>
          </a:p>
        </p:txBody>
      </p:sp>
    </p:spTree>
    <p:extLst>
      <p:ext uri="{BB962C8B-B14F-4D97-AF65-F5344CB8AC3E}">
        <p14:creationId xmlns:p14="http://schemas.microsoft.com/office/powerpoint/2010/main" val="144575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Future of Marriage: Blankenhorn, David: 9781594032417: Amazon.com: Books">
            <a:extLst>
              <a:ext uri="{FF2B5EF4-FFF2-40B4-BE49-F238E27FC236}">
                <a16:creationId xmlns:a16="http://schemas.microsoft.com/office/drawing/2014/main" id="{793ECEF7-9A6A-4D6A-8DC0-9DA231579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862" y="175146"/>
            <a:ext cx="4486275" cy="65077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04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621C5D-B5EC-4F9B-974C-7541AF364D43}"/>
              </a:ext>
            </a:extLst>
          </p:cNvPr>
          <p:cNvSpPr/>
          <p:nvPr/>
        </p:nvSpPr>
        <p:spPr>
          <a:xfrm rot="2097865">
            <a:off x="4551824" y="1417865"/>
            <a:ext cx="742950" cy="4391025"/>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3CC9AB33-1002-486E-B65F-9ABCABDE28AA}"/>
              </a:ext>
            </a:extLst>
          </p:cNvPr>
          <p:cNvSpPr/>
          <p:nvPr/>
        </p:nvSpPr>
        <p:spPr>
          <a:xfrm rot="19502135" flipH="1">
            <a:off x="6719285" y="1464608"/>
            <a:ext cx="742950" cy="4391025"/>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BF3B63A0-EBA0-4750-979F-843B2A4BC8AE}"/>
              </a:ext>
            </a:extLst>
          </p:cNvPr>
          <p:cNvSpPr/>
          <p:nvPr/>
        </p:nvSpPr>
        <p:spPr>
          <a:xfrm rot="5400000">
            <a:off x="5665023" y="3049531"/>
            <a:ext cx="742950" cy="4391025"/>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695DF874-8583-4308-BF8A-80FA9582D67E}"/>
              </a:ext>
            </a:extLst>
          </p:cNvPr>
          <p:cNvSpPr txBox="1"/>
          <p:nvPr/>
        </p:nvSpPr>
        <p:spPr>
          <a:xfrm>
            <a:off x="4629732" y="1584927"/>
            <a:ext cx="2932534" cy="830997"/>
          </a:xfrm>
          <a:prstGeom prst="rect">
            <a:avLst/>
          </a:prstGeom>
          <a:solidFill>
            <a:schemeClr val="accent4">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none" rtlCol="0">
            <a:spAutoFit/>
          </a:bodyPr>
          <a:lstStyle/>
          <a:p>
            <a:r>
              <a:rPr lang="en-US" sz="4800" dirty="0"/>
              <a:t>MARRIAGE</a:t>
            </a:r>
          </a:p>
        </p:txBody>
      </p:sp>
      <p:sp>
        <p:nvSpPr>
          <p:cNvPr id="6" name="TextBox 5">
            <a:extLst>
              <a:ext uri="{FF2B5EF4-FFF2-40B4-BE49-F238E27FC236}">
                <a16:creationId xmlns:a16="http://schemas.microsoft.com/office/drawing/2014/main" id="{B42B1C8C-72E8-4367-A088-981F6F198155}"/>
              </a:ext>
            </a:extLst>
          </p:cNvPr>
          <p:cNvSpPr txBox="1"/>
          <p:nvPr/>
        </p:nvSpPr>
        <p:spPr>
          <a:xfrm>
            <a:off x="3362907" y="4813902"/>
            <a:ext cx="1087157" cy="830997"/>
          </a:xfrm>
          <a:prstGeom prst="rect">
            <a:avLst/>
          </a:prstGeom>
          <a:solidFill>
            <a:schemeClr val="accent4">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none" rtlCol="0">
            <a:spAutoFit/>
          </a:bodyPr>
          <a:lstStyle/>
          <a:p>
            <a:r>
              <a:rPr lang="en-US" sz="4800" dirty="0"/>
              <a:t>SEX</a:t>
            </a:r>
          </a:p>
        </p:txBody>
      </p:sp>
      <p:sp>
        <p:nvSpPr>
          <p:cNvPr id="7" name="TextBox 6">
            <a:extLst>
              <a:ext uri="{FF2B5EF4-FFF2-40B4-BE49-F238E27FC236}">
                <a16:creationId xmlns:a16="http://schemas.microsoft.com/office/drawing/2014/main" id="{AB74C9ED-516B-4082-9DB9-3FEA39AF36DC}"/>
              </a:ext>
            </a:extLst>
          </p:cNvPr>
          <p:cNvSpPr txBox="1"/>
          <p:nvPr/>
        </p:nvSpPr>
        <p:spPr>
          <a:xfrm>
            <a:off x="6990766" y="4813902"/>
            <a:ext cx="1937518" cy="830997"/>
          </a:xfrm>
          <a:prstGeom prst="rect">
            <a:avLst/>
          </a:prstGeom>
          <a:solidFill>
            <a:schemeClr val="accent4">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none" rtlCol="0">
            <a:spAutoFit/>
          </a:bodyPr>
          <a:lstStyle/>
          <a:p>
            <a:r>
              <a:rPr lang="en-US" sz="4800" dirty="0"/>
              <a:t>BABIES</a:t>
            </a:r>
          </a:p>
        </p:txBody>
      </p:sp>
    </p:spTree>
    <p:extLst>
      <p:ext uri="{BB962C8B-B14F-4D97-AF65-F5344CB8AC3E}">
        <p14:creationId xmlns:p14="http://schemas.microsoft.com/office/powerpoint/2010/main" val="122346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eap Sex: The Transformation of Men, Marriage, and Monogamy - Kindle  edition by Regnerus, Mark. Politics &amp; Social Sciences Kindle eBooks @  Amazon.com.">
            <a:extLst>
              <a:ext uri="{FF2B5EF4-FFF2-40B4-BE49-F238E27FC236}">
                <a16:creationId xmlns:a16="http://schemas.microsoft.com/office/drawing/2014/main" id="{7064E2D7-5B54-4F43-8BBE-133C7C5BE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163" y="0"/>
            <a:ext cx="4511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8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E5AA-A680-4136-A454-779313BF1B3D}"/>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Pre-Industrial Revolution</a:t>
            </a:r>
          </a:p>
        </p:txBody>
      </p:sp>
      <p:pic>
        <p:nvPicPr>
          <p:cNvPr id="2052" name="Picture 4" descr="Male Female Silhouette Images | Free Vectors, Stock Photos &amp; PSD">
            <a:extLst>
              <a:ext uri="{FF2B5EF4-FFF2-40B4-BE49-F238E27FC236}">
                <a16:creationId xmlns:a16="http://schemas.microsoft.com/office/drawing/2014/main" id="{E4854FC8-86CC-48AB-92BD-A41AE9FD45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609"/>
          <a:stretch/>
        </p:blipFill>
        <p:spPr bwMode="auto">
          <a:xfrm>
            <a:off x="6962775" y="1690688"/>
            <a:ext cx="245745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le Female Silhouette Images | Free Vectors, Stock Photos &amp; PSD">
            <a:extLst>
              <a:ext uri="{FF2B5EF4-FFF2-40B4-BE49-F238E27FC236}">
                <a16:creationId xmlns:a16="http://schemas.microsoft.com/office/drawing/2014/main" id="{82276245-AFAC-4C2D-8DBD-EA1D8E0028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09"/>
          <a:stretch/>
        </p:blipFill>
        <p:spPr bwMode="auto">
          <a:xfrm>
            <a:off x="2480346" y="1690688"/>
            <a:ext cx="245745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B4D90304-AD79-4423-8651-71AA8798D894}"/>
              </a:ext>
            </a:extLst>
          </p:cNvPr>
          <p:cNvSpPr/>
          <p:nvPr/>
        </p:nvSpPr>
        <p:spPr>
          <a:xfrm>
            <a:off x="4724400" y="2343150"/>
            <a:ext cx="2457450" cy="1085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RESOURCES</a:t>
            </a:r>
          </a:p>
        </p:txBody>
      </p:sp>
      <p:sp>
        <p:nvSpPr>
          <p:cNvPr id="10" name="Arrow: Right 9">
            <a:extLst>
              <a:ext uri="{FF2B5EF4-FFF2-40B4-BE49-F238E27FC236}">
                <a16:creationId xmlns:a16="http://schemas.microsoft.com/office/drawing/2014/main" id="{14280BEC-49A1-41E9-B694-56F8979B9BF7}"/>
              </a:ext>
            </a:extLst>
          </p:cNvPr>
          <p:cNvSpPr/>
          <p:nvPr/>
        </p:nvSpPr>
        <p:spPr>
          <a:xfrm>
            <a:off x="4721561" y="3455610"/>
            <a:ext cx="2457450" cy="1085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COMMITMENT</a:t>
            </a:r>
          </a:p>
        </p:txBody>
      </p:sp>
      <p:sp>
        <p:nvSpPr>
          <p:cNvPr id="6" name="Arrow: Left 5">
            <a:extLst>
              <a:ext uri="{FF2B5EF4-FFF2-40B4-BE49-F238E27FC236}">
                <a16:creationId xmlns:a16="http://schemas.microsoft.com/office/drawing/2014/main" id="{3B0897F1-6E0C-4EBE-BB0A-2E288B266537}"/>
              </a:ext>
            </a:extLst>
          </p:cNvPr>
          <p:cNvSpPr/>
          <p:nvPr/>
        </p:nvSpPr>
        <p:spPr>
          <a:xfrm>
            <a:off x="4664411" y="4418201"/>
            <a:ext cx="2457450" cy="1160085"/>
          </a:xfrm>
          <a:prstGeom prst="leftArrow">
            <a:avLst/>
          </a:prstGeom>
          <a:solidFill>
            <a:srgbClr val="FE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SEX</a:t>
            </a:r>
          </a:p>
        </p:txBody>
      </p:sp>
    </p:spTree>
    <p:extLst>
      <p:ext uri="{BB962C8B-B14F-4D97-AF65-F5344CB8AC3E}">
        <p14:creationId xmlns:p14="http://schemas.microsoft.com/office/powerpoint/2010/main" val="361457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E5AA-A680-4136-A454-779313BF1B3D}"/>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Post-Industrial Revolution (1900)</a:t>
            </a:r>
          </a:p>
        </p:txBody>
      </p:sp>
      <p:pic>
        <p:nvPicPr>
          <p:cNvPr id="2052" name="Picture 4" descr="Male Female Silhouette Images | Free Vectors, Stock Photos &amp; PSD">
            <a:extLst>
              <a:ext uri="{FF2B5EF4-FFF2-40B4-BE49-F238E27FC236}">
                <a16:creationId xmlns:a16="http://schemas.microsoft.com/office/drawing/2014/main" id="{E4854FC8-86CC-48AB-92BD-A41AE9FD45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609"/>
          <a:stretch/>
        </p:blipFill>
        <p:spPr bwMode="auto">
          <a:xfrm>
            <a:off x="6962775" y="1690688"/>
            <a:ext cx="245745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le Female Silhouette Images | Free Vectors, Stock Photos &amp; PSD">
            <a:extLst>
              <a:ext uri="{FF2B5EF4-FFF2-40B4-BE49-F238E27FC236}">
                <a16:creationId xmlns:a16="http://schemas.microsoft.com/office/drawing/2014/main" id="{82276245-AFAC-4C2D-8DBD-EA1D8E0028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09"/>
          <a:stretch/>
        </p:blipFill>
        <p:spPr bwMode="auto">
          <a:xfrm>
            <a:off x="2480346" y="1690688"/>
            <a:ext cx="245745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B4D90304-AD79-4423-8651-71AA8798D894}"/>
              </a:ext>
            </a:extLst>
          </p:cNvPr>
          <p:cNvSpPr/>
          <p:nvPr/>
        </p:nvSpPr>
        <p:spPr>
          <a:xfrm>
            <a:off x="4410075" y="2253871"/>
            <a:ext cx="1752602" cy="1325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RESOURCES</a:t>
            </a:r>
          </a:p>
        </p:txBody>
      </p:sp>
      <p:sp>
        <p:nvSpPr>
          <p:cNvPr id="10" name="Arrow: Right 9">
            <a:extLst>
              <a:ext uri="{FF2B5EF4-FFF2-40B4-BE49-F238E27FC236}">
                <a16:creationId xmlns:a16="http://schemas.microsoft.com/office/drawing/2014/main" id="{14280BEC-49A1-41E9-B694-56F8979B9BF7}"/>
              </a:ext>
            </a:extLst>
          </p:cNvPr>
          <p:cNvSpPr/>
          <p:nvPr/>
        </p:nvSpPr>
        <p:spPr>
          <a:xfrm>
            <a:off x="4721561" y="3455610"/>
            <a:ext cx="2457450" cy="1085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COMMITMENT</a:t>
            </a:r>
          </a:p>
        </p:txBody>
      </p:sp>
      <p:sp>
        <p:nvSpPr>
          <p:cNvPr id="6" name="Arrow: Left 5">
            <a:extLst>
              <a:ext uri="{FF2B5EF4-FFF2-40B4-BE49-F238E27FC236}">
                <a16:creationId xmlns:a16="http://schemas.microsoft.com/office/drawing/2014/main" id="{3B0897F1-6E0C-4EBE-BB0A-2E288B266537}"/>
              </a:ext>
            </a:extLst>
          </p:cNvPr>
          <p:cNvSpPr/>
          <p:nvPr/>
        </p:nvSpPr>
        <p:spPr>
          <a:xfrm>
            <a:off x="4664411" y="4418201"/>
            <a:ext cx="2457450" cy="1160085"/>
          </a:xfrm>
          <a:prstGeom prst="leftArrow">
            <a:avLst/>
          </a:prstGeom>
          <a:solidFill>
            <a:srgbClr val="FE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SEX</a:t>
            </a:r>
          </a:p>
        </p:txBody>
      </p:sp>
      <p:sp>
        <p:nvSpPr>
          <p:cNvPr id="11" name="Arrow: Left 10">
            <a:extLst>
              <a:ext uri="{FF2B5EF4-FFF2-40B4-BE49-F238E27FC236}">
                <a16:creationId xmlns:a16="http://schemas.microsoft.com/office/drawing/2014/main" id="{D859204F-AF73-41CA-9893-F95EC5CB619F}"/>
              </a:ext>
            </a:extLst>
          </p:cNvPr>
          <p:cNvSpPr/>
          <p:nvPr/>
        </p:nvSpPr>
        <p:spPr>
          <a:xfrm>
            <a:off x="6181727" y="2418784"/>
            <a:ext cx="1443494" cy="1009517"/>
          </a:xfrm>
          <a:prstGeom prst="leftArrow">
            <a:avLst/>
          </a:prstGeom>
          <a:solidFill>
            <a:srgbClr val="FE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RESOURCES</a:t>
            </a:r>
          </a:p>
        </p:txBody>
      </p:sp>
    </p:spTree>
    <p:extLst>
      <p:ext uri="{BB962C8B-B14F-4D97-AF65-F5344CB8AC3E}">
        <p14:creationId xmlns:p14="http://schemas.microsoft.com/office/powerpoint/2010/main" val="80558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E5AA-A680-4136-A454-779313BF1B3D}"/>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Post-Pill (1960)</a:t>
            </a:r>
          </a:p>
        </p:txBody>
      </p:sp>
      <p:pic>
        <p:nvPicPr>
          <p:cNvPr id="2052" name="Picture 4" descr="Male Female Silhouette Images | Free Vectors, Stock Photos &amp; PSD">
            <a:extLst>
              <a:ext uri="{FF2B5EF4-FFF2-40B4-BE49-F238E27FC236}">
                <a16:creationId xmlns:a16="http://schemas.microsoft.com/office/drawing/2014/main" id="{E4854FC8-86CC-48AB-92BD-A41AE9FD45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609"/>
          <a:stretch/>
        </p:blipFill>
        <p:spPr bwMode="auto">
          <a:xfrm>
            <a:off x="6962775" y="1690688"/>
            <a:ext cx="245745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le Female Silhouette Images | Free Vectors, Stock Photos &amp; PSD">
            <a:extLst>
              <a:ext uri="{FF2B5EF4-FFF2-40B4-BE49-F238E27FC236}">
                <a16:creationId xmlns:a16="http://schemas.microsoft.com/office/drawing/2014/main" id="{82276245-AFAC-4C2D-8DBD-EA1D8E0028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09"/>
          <a:stretch/>
        </p:blipFill>
        <p:spPr bwMode="auto">
          <a:xfrm>
            <a:off x="2480346" y="1690688"/>
            <a:ext cx="245745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B4D90304-AD79-4423-8651-71AA8798D894}"/>
              </a:ext>
            </a:extLst>
          </p:cNvPr>
          <p:cNvSpPr/>
          <p:nvPr/>
        </p:nvSpPr>
        <p:spPr>
          <a:xfrm>
            <a:off x="4429125" y="2343150"/>
            <a:ext cx="1581150" cy="1085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RESOURCES</a:t>
            </a:r>
          </a:p>
        </p:txBody>
      </p:sp>
      <p:sp>
        <p:nvSpPr>
          <p:cNvPr id="10" name="Arrow: Right 9">
            <a:extLst>
              <a:ext uri="{FF2B5EF4-FFF2-40B4-BE49-F238E27FC236}">
                <a16:creationId xmlns:a16="http://schemas.microsoft.com/office/drawing/2014/main" id="{14280BEC-49A1-41E9-B694-56F8979B9BF7}"/>
              </a:ext>
            </a:extLst>
          </p:cNvPr>
          <p:cNvSpPr/>
          <p:nvPr/>
        </p:nvSpPr>
        <p:spPr>
          <a:xfrm>
            <a:off x="4105275" y="3588960"/>
            <a:ext cx="1826967" cy="821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COMMITMENT</a:t>
            </a:r>
          </a:p>
        </p:txBody>
      </p:sp>
      <p:sp>
        <p:nvSpPr>
          <p:cNvPr id="6" name="Arrow: Left 5">
            <a:extLst>
              <a:ext uri="{FF2B5EF4-FFF2-40B4-BE49-F238E27FC236}">
                <a16:creationId xmlns:a16="http://schemas.microsoft.com/office/drawing/2014/main" id="{3B0897F1-6E0C-4EBE-BB0A-2E288B266537}"/>
              </a:ext>
            </a:extLst>
          </p:cNvPr>
          <p:cNvSpPr/>
          <p:nvPr/>
        </p:nvSpPr>
        <p:spPr>
          <a:xfrm>
            <a:off x="4467225" y="4418201"/>
            <a:ext cx="2845136" cy="1944499"/>
          </a:xfrm>
          <a:prstGeom prst="leftArrow">
            <a:avLst/>
          </a:prstGeom>
          <a:solidFill>
            <a:srgbClr val="FE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SEX</a:t>
            </a:r>
          </a:p>
        </p:txBody>
      </p:sp>
      <p:sp>
        <p:nvSpPr>
          <p:cNvPr id="11" name="Arrow: Left 10">
            <a:extLst>
              <a:ext uri="{FF2B5EF4-FFF2-40B4-BE49-F238E27FC236}">
                <a16:creationId xmlns:a16="http://schemas.microsoft.com/office/drawing/2014/main" id="{D859204F-AF73-41CA-9893-F95EC5CB619F}"/>
              </a:ext>
            </a:extLst>
          </p:cNvPr>
          <p:cNvSpPr/>
          <p:nvPr/>
        </p:nvSpPr>
        <p:spPr>
          <a:xfrm>
            <a:off x="6044071" y="2342452"/>
            <a:ext cx="1581150" cy="1085849"/>
          </a:xfrm>
          <a:prstGeom prst="leftArrow">
            <a:avLst/>
          </a:prstGeom>
          <a:solidFill>
            <a:srgbClr val="FE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RESOURCES</a:t>
            </a:r>
          </a:p>
        </p:txBody>
      </p:sp>
      <p:pic>
        <p:nvPicPr>
          <p:cNvPr id="5122" name="Picture 2" descr="Birth control pills | Public domain vectors">
            <a:extLst>
              <a:ext uri="{FF2B5EF4-FFF2-40B4-BE49-F238E27FC236}">
                <a16:creationId xmlns:a16="http://schemas.microsoft.com/office/drawing/2014/main" id="{0597A559-D323-4FEF-B2C9-21ABE0F2B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450" y="3305175"/>
            <a:ext cx="1013250" cy="9477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A6F901-69BA-44ED-A0F8-BF5274E88545}"/>
              </a:ext>
            </a:extLst>
          </p:cNvPr>
          <p:cNvSpPr txBox="1"/>
          <p:nvPr/>
        </p:nvSpPr>
        <p:spPr>
          <a:xfrm>
            <a:off x="9525000" y="1371600"/>
            <a:ext cx="2524125" cy="4893647"/>
          </a:xfrm>
          <a:prstGeom prst="rect">
            <a:avLst/>
          </a:prstGeom>
          <a:noFill/>
        </p:spPr>
        <p:txBody>
          <a:bodyPr wrap="square" rtlCol="0">
            <a:spAutoFit/>
          </a:bodyPr>
          <a:lstStyle/>
          <a:p>
            <a:r>
              <a:rPr lang="en-US" sz="2400" dirty="0"/>
              <a:t>As the cost of sex for women (i.e., the risk of pregnancy) decreases, the supply of sex increases as its value decreases. In turn, the supply of male commitment decreases as its value increases.</a:t>
            </a:r>
          </a:p>
        </p:txBody>
      </p:sp>
    </p:spTree>
    <p:extLst>
      <p:ext uri="{BB962C8B-B14F-4D97-AF65-F5344CB8AC3E}">
        <p14:creationId xmlns:p14="http://schemas.microsoft.com/office/powerpoint/2010/main" val="329988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Computer clip art silhouette, Computer clip art silhouette Transparent FREE  for download on WebStockReview 2020">
            <a:extLst>
              <a:ext uri="{FF2B5EF4-FFF2-40B4-BE49-F238E27FC236}">
                <a16:creationId xmlns:a16="http://schemas.microsoft.com/office/drawing/2014/main" id="{ECF72E3D-7E8D-4AB9-A318-11BE4CAE1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425" y="3929412"/>
            <a:ext cx="1732851" cy="17328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V silhouette | Free SVG">
            <a:extLst>
              <a:ext uri="{FF2B5EF4-FFF2-40B4-BE49-F238E27FC236}">
                <a16:creationId xmlns:a16="http://schemas.microsoft.com/office/drawing/2014/main" id="{C06E9FF7-CBEE-4861-B1CA-53DE7584A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546" y="2116232"/>
            <a:ext cx="1876425" cy="187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19E5AA-A680-4136-A454-779313BF1B3D}"/>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Post-Internet (2000)</a:t>
            </a:r>
          </a:p>
        </p:txBody>
      </p:sp>
      <p:pic>
        <p:nvPicPr>
          <p:cNvPr id="2052" name="Picture 4" descr="Male Female Silhouette Images | Free Vectors, Stock Photos &amp; PSD">
            <a:extLst>
              <a:ext uri="{FF2B5EF4-FFF2-40B4-BE49-F238E27FC236}">
                <a16:creationId xmlns:a16="http://schemas.microsoft.com/office/drawing/2014/main" id="{E4854FC8-86CC-48AB-92BD-A41AE9FD45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9609"/>
          <a:stretch/>
        </p:blipFill>
        <p:spPr bwMode="auto">
          <a:xfrm>
            <a:off x="6962775" y="1690688"/>
            <a:ext cx="245745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le Female Silhouette Images | Free Vectors, Stock Photos &amp; PSD">
            <a:extLst>
              <a:ext uri="{FF2B5EF4-FFF2-40B4-BE49-F238E27FC236}">
                <a16:creationId xmlns:a16="http://schemas.microsoft.com/office/drawing/2014/main" id="{82276245-AFAC-4C2D-8DBD-EA1D8E0028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609"/>
          <a:stretch/>
        </p:blipFill>
        <p:spPr bwMode="auto">
          <a:xfrm>
            <a:off x="2480346" y="1690688"/>
            <a:ext cx="245745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B4D90304-AD79-4423-8651-71AA8798D894}"/>
              </a:ext>
            </a:extLst>
          </p:cNvPr>
          <p:cNvSpPr/>
          <p:nvPr/>
        </p:nvSpPr>
        <p:spPr>
          <a:xfrm>
            <a:off x="4429125" y="2343150"/>
            <a:ext cx="1581150" cy="1085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RESOURCES</a:t>
            </a:r>
          </a:p>
        </p:txBody>
      </p:sp>
      <p:sp>
        <p:nvSpPr>
          <p:cNvPr id="10" name="Arrow: Right 9">
            <a:extLst>
              <a:ext uri="{FF2B5EF4-FFF2-40B4-BE49-F238E27FC236}">
                <a16:creationId xmlns:a16="http://schemas.microsoft.com/office/drawing/2014/main" id="{14280BEC-49A1-41E9-B694-56F8979B9BF7}"/>
              </a:ext>
            </a:extLst>
          </p:cNvPr>
          <p:cNvSpPr/>
          <p:nvPr/>
        </p:nvSpPr>
        <p:spPr>
          <a:xfrm>
            <a:off x="3962400" y="3588960"/>
            <a:ext cx="1514475" cy="821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COMMITMENT</a:t>
            </a:r>
          </a:p>
        </p:txBody>
      </p:sp>
      <p:sp>
        <p:nvSpPr>
          <p:cNvPr id="6" name="Arrow: Left 5">
            <a:extLst>
              <a:ext uri="{FF2B5EF4-FFF2-40B4-BE49-F238E27FC236}">
                <a16:creationId xmlns:a16="http://schemas.microsoft.com/office/drawing/2014/main" id="{3B0897F1-6E0C-4EBE-BB0A-2E288B266537}"/>
              </a:ext>
            </a:extLst>
          </p:cNvPr>
          <p:cNvSpPr/>
          <p:nvPr/>
        </p:nvSpPr>
        <p:spPr>
          <a:xfrm>
            <a:off x="4467225" y="4418201"/>
            <a:ext cx="2845136" cy="1944499"/>
          </a:xfrm>
          <a:prstGeom prst="leftArrow">
            <a:avLst/>
          </a:prstGeom>
          <a:solidFill>
            <a:srgbClr val="FE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SEX</a:t>
            </a:r>
          </a:p>
        </p:txBody>
      </p:sp>
      <p:sp>
        <p:nvSpPr>
          <p:cNvPr id="11" name="Arrow: Left 10">
            <a:extLst>
              <a:ext uri="{FF2B5EF4-FFF2-40B4-BE49-F238E27FC236}">
                <a16:creationId xmlns:a16="http://schemas.microsoft.com/office/drawing/2014/main" id="{D859204F-AF73-41CA-9893-F95EC5CB619F}"/>
              </a:ext>
            </a:extLst>
          </p:cNvPr>
          <p:cNvSpPr/>
          <p:nvPr/>
        </p:nvSpPr>
        <p:spPr>
          <a:xfrm>
            <a:off x="6044071" y="2342452"/>
            <a:ext cx="1581150" cy="1085849"/>
          </a:xfrm>
          <a:prstGeom prst="leftArrow">
            <a:avLst/>
          </a:prstGeom>
          <a:solidFill>
            <a:srgbClr val="FE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RESOURCES</a:t>
            </a:r>
          </a:p>
        </p:txBody>
      </p:sp>
      <p:pic>
        <p:nvPicPr>
          <p:cNvPr id="5122" name="Picture 2" descr="Birth control pills | Public domain vectors">
            <a:extLst>
              <a:ext uri="{FF2B5EF4-FFF2-40B4-BE49-F238E27FC236}">
                <a16:creationId xmlns:a16="http://schemas.microsoft.com/office/drawing/2014/main" id="{0597A559-D323-4FEF-B2C9-21ABE0F2B6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450" y="3305175"/>
            <a:ext cx="1013250" cy="94773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V silhouette | Free SVG">
            <a:extLst>
              <a:ext uri="{FF2B5EF4-FFF2-40B4-BE49-F238E27FC236}">
                <a16:creationId xmlns:a16="http://schemas.microsoft.com/office/drawing/2014/main" id="{9C6474F9-3E62-448D-B0DD-DE6DBA844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212597"/>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mputer clip art silhouette, Computer clip art silhouette Transparent FREE  for download on WebStockReview 2020">
            <a:extLst>
              <a:ext uri="{FF2B5EF4-FFF2-40B4-BE49-F238E27FC236}">
                <a16:creationId xmlns:a16="http://schemas.microsoft.com/office/drawing/2014/main" id="{3D5685D1-5B81-4E12-A945-B7BD79B1D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4129437"/>
            <a:ext cx="1732851" cy="17328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Mobile phone silhouette | Free SVG">
            <a:extLst>
              <a:ext uri="{FF2B5EF4-FFF2-40B4-BE49-F238E27FC236}">
                <a16:creationId xmlns:a16="http://schemas.microsoft.com/office/drawing/2014/main" id="{544CC694-EE7E-4A5B-9CAD-161AFC730E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8935" y="5360610"/>
            <a:ext cx="1087815" cy="1087815"/>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5FE4F21A-19A4-455A-AC58-BBE346A85DA0}"/>
              </a:ext>
            </a:extLst>
          </p:cNvPr>
          <p:cNvSpPr/>
          <p:nvPr/>
        </p:nvSpPr>
        <p:spPr>
          <a:xfrm>
            <a:off x="1186002" y="2730310"/>
            <a:ext cx="1856000" cy="3045203"/>
          </a:xfrm>
          <a:prstGeom prst="rightArrow">
            <a:avLst/>
          </a:prstGeom>
          <a:solidFill>
            <a:srgbClr val="FE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SEX</a:t>
            </a:r>
            <a:endParaRPr lang="en-US" dirty="0">
              <a:solidFill>
                <a:schemeClr val="tx1"/>
              </a:solidFill>
            </a:endParaRPr>
          </a:p>
        </p:txBody>
      </p:sp>
      <p:sp>
        <p:nvSpPr>
          <p:cNvPr id="14" name="Arrow: Left 13">
            <a:extLst>
              <a:ext uri="{FF2B5EF4-FFF2-40B4-BE49-F238E27FC236}">
                <a16:creationId xmlns:a16="http://schemas.microsoft.com/office/drawing/2014/main" id="{AB695C29-3AB8-49CF-901D-F1D711CBCF49}"/>
              </a:ext>
            </a:extLst>
          </p:cNvPr>
          <p:cNvSpPr/>
          <p:nvPr/>
        </p:nvSpPr>
        <p:spPr>
          <a:xfrm>
            <a:off x="9053971" y="3428301"/>
            <a:ext cx="1581150" cy="1243711"/>
          </a:xfrm>
          <a:prstGeom prst="leftArrow">
            <a:avLst/>
          </a:prstGeom>
          <a:solidFill>
            <a:srgbClr val="FE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SEX</a:t>
            </a:r>
            <a:endParaRPr lang="en-US" dirty="0">
              <a:solidFill>
                <a:schemeClr val="tx1"/>
              </a:solidFill>
            </a:endParaRPr>
          </a:p>
        </p:txBody>
      </p:sp>
      <p:pic>
        <p:nvPicPr>
          <p:cNvPr id="17" name="Picture 6" descr="Mobile phone silhouette | Free SVG">
            <a:extLst>
              <a:ext uri="{FF2B5EF4-FFF2-40B4-BE49-F238E27FC236}">
                <a16:creationId xmlns:a16="http://schemas.microsoft.com/office/drawing/2014/main" id="{DB1C4533-A70F-413A-A1BC-CE9B29E401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922" y="4816702"/>
            <a:ext cx="1087815" cy="108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3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41571C-4396-4661-8E84-FE8042F7A499}"/>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result?</a:t>
            </a:r>
          </a:p>
        </p:txBody>
      </p:sp>
      <p:sp>
        <p:nvSpPr>
          <p:cNvPr id="3" name="Content Placeholder 2">
            <a:extLst>
              <a:ext uri="{FF2B5EF4-FFF2-40B4-BE49-F238E27FC236}">
                <a16:creationId xmlns:a16="http://schemas.microsoft.com/office/drawing/2014/main" id="{24838372-0FE5-4336-BCD5-E5A0579F80F2}"/>
              </a:ext>
            </a:extLst>
          </p:cNvPr>
          <p:cNvSpPr>
            <a:spLocks noGrp="1"/>
          </p:cNvSpPr>
          <p:nvPr>
            <p:ph idx="1"/>
          </p:nvPr>
        </p:nvSpPr>
        <p:spPr/>
        <p:txBody>
          <a:bodyPr>
            <a:normAutofit lnSpcReduction="10000"/>
          </a:bodyPr>
          <a:lstStyle/>
          <a:p>
            <a:r>
              <a:rPr lang="en-US" sz="3200" dirty="0"/>
              <a:t>The “</a:t>
            </a:r>
            <a:r>
              <a:rPr lang="en-US" sz="3200" dirty="0">
                <a:sym typeface="Wingdings" panose="05000000000000000000" pitchFamily="2" charset="2"/>
              </a:rPr>
              <a:t>pure relationship” (i.e. confluent love)</a:t>
            </a:r>
            <a:endParaRPr lang="en-US" sz="3200" dirty="0"/>
          </a:p>
          <a:p>
            <a:r>
              <a:rPr lang="en-US" sz="3200" dirty="0"/>
              <a:t>Marriage is much rarer and later.</a:t>
            </a:r>
          </a:p>
          <a:p>
            <a:r>
              <a:rPr lang="en-US" sz="3200" dirty="0"/>
              <a:t>Men are less “marriageable.”</a:t>
            </a:r>
          </a:p>
          <a:p>
            <a:r>
              <a:rPr lang="en-US" sz="3200" dirty="0"/>
              <a:t>Women initiate divorce more.</a:t>
            </a:r>
          </a:p>
          <a:p>
            <a:r>
              <a:rPr lang="en-US" sz="3200" dirty="0"/>
              <a:t>Men are more reluctant to enter marriage; women are more reluctant to stay in marriage.</a:t>
            </a:r>
          </a:p>
          <a:p>
            <a:r>
              <a:rPr lang="en-US" sz="3200" dirty="0"/>
              <a:t>Pornography is at an all-time high.</a:t>
            </a:r>
          </a:p>
          <a:p>
            <a:r>
              <a:rPr lang="en-US" sz="3200" dirty="0"/>
              <a:t>Fertility is at an all-time low.</a:t>
            </a:r>
          </a:p>
        </p:txBody>
      </p:sp>
    </p:spTree>
    <p:extLst>
      <p:ext uri="{BB962C8B-B14F-4D97-AF65-F5344CB8AC3E}">
        <p14:creationId xmlns:p14="http://schemas.microsoft.com/office/powerpoint/2010/main" val="402857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3426-6E74-4FA5-923B-D1553B07DABF}"/>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does the culture say about marriage?</a:t>
            </a:r>
          </a:p>
        </p:txBody>
      </p:sp>
      <p:sp>
        <p:nvSpPr>
          <p:cNvPr id="3" name="Content Placeholder 2">
            <a:extLst>
              <a:ext uri="{FF2B5EF4-FFF2-40B4-BE49-F238E27FC236}">
                <a16:creationId xmlns:a16="http://schemas.microsoft.com/office/drawing/2014/main" id="{714A8A54-E3ED-406F-9FA6-E1A8F48D0728}"/>
              </a:ext>
            </a:extLst>
          </p:cNvPr>
          <p:cNvSpPr>
            <a:spLocks noGrp="1"/>
          </p:cNvSpPr>
          <p:nvPr>
            <p:ph idx="1"/>
          </p:nvPr>
        </p:nvSpPr>
        <p:spPr/>
        <p:txBody>
          <a:bodyPr>
            <a:normAutofit fontScale="92500" lnSpcReduction="10000"/>
          </a:bodyPr>
          <a:lstStyle/>
          <a:p>
            <a:pPr marL="0" indent="0">
              <a:buNone/>
            </a:pPr>
            <a:r>
              <a:rPr lang="en-US" sz="3200" dirty="0"/>
              <a:t>“Marriage is, more than anything else, an expression of love.”</a:t>
            </a:r>
            <a:br>
              <a:rPr lang="en-US" sz="3200" dirty="0"/>
            </a:br>
            <a:r>
              <a:rPr lang="en-US" sz="3200" dirty="0"/>
              <a:t>—Gregg Easterbrook, </a:t>
            </a:r>
            <a:r>
              <a:rPr lang="en-US" sz="3200" i="1" dirty="0"/>
              <a:t>The New Republic</a:t>
            </a:r>
          </a:p>
          <a:p>
            <a:pPr marL="0" indent="0">
              <a:buNone/>
            </a:pPr>
            <a:endParaRPr lang="en-US" sz="3200" i="1" dirty="0"/>
          </a:p>
          <a:p>
            <a:pPr marL="0" indent="0">
              <a:buNone/>
            </a:pPr>
            <a:r>
              <a:rPr lang="en-US" sz="3200" dirty="0"/>
              <a:t>“[Marriage is] a sacred bond [in which] two people make an exclusive commitment to one another.” —David Brooks, </a:t>
            </a:r>
            <a:r>
              <a:rPr lang="en-US" sz="3200" i="1" dirty="0"/>
              <a:t>The New York Times</a:t>
            </a:r>
          </a:p>
          <a:p>
            <a:pPr marL="0" indent="0">
              <a:buNone/>
            </a:pPr>
            <a:endParaRPr lang="en-US" sz="3200" i="1" dirty="0"/>
          </a:p>
          <a:p>
            <a:pPr marL="0" indent="0">
              <a:buNone/>
            </a:pPr>
            <a:r>
              <a:rPr lang="en-US" sz="3200" dirty="0"/>
              <a:t>“[Marriage is] a commitment to live up to the rigorous demands of love, to care for each other as best as you humanly can.” —E.J. Graff, </a:t>
            </a:r>
            <a:r>
              <a:rPr lang="en-US" sz="3200" i="1" dirty="0"/>
              <a:t>What Is Marriage For?</a:t>
            </a:r>
            <a:endParaRPr lang="en-US" sz="3200" dirty="0"/>
          </a:p>
        </p:txBody>
      </p:sp>
    </p:spTree>
    <p:extLst>
      <p:ext uri="{BB962C8B-B14F-4D97-AF65-F5344CB8AC3E}">
        <p14:creationId xmlns:p14="http://schemas.microsoft.com/office/powerpoint/2010/main" val="20269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en Sex Becomes Cheap | Humanum Review">
            <a:extLst>
              <a:ext uri="{FF2B5EF4-FFF2-40B4-BE49-F238E27FC236}">
                <a16:creationId xmlns:a16="http://schemas.microsoft.com/office/drawing/2014/main" id="{8C9F2BB8-2BB3-4CE9-BCB7-EF9128431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67" y="252412"/>
            <a:ext cx="8124866" cy="6353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F41B-00ED-4147-A0AE-F637464D1B06}"/>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Eight predictions for 2030</a:t>
            </a:r>
          </a:p>
        </p:txBody>
      </p:sp>
      <p:sp>
        <p:nvSpPr>
          <p:cNvPr id="3" name="Content Placeholder 2">
            <a:extLst>
              <a:ext uri="{FF2B5EF4-FFF2-40B4-BE49-F238E27FC236}">
                <a16:creationId xmlns:a16="http://schemas.microsoft.com/office/drawing/2014/main" id="{B2ED8035-E5CE-4B0C-BBCE-FC89213F68BC}"/>
              </a:ext>
            </a:extLst>
          </p:cNvPr>
          <p:cNvSpPr>
            <a:spLocks noGrp="1"/>
          </p:cNvSpPr>
          <p:nvPr>
            <p:ph idx="1"/>
          </p:nvPr>
        </p:nvSpPr>
        <p:spPr/>
        <p:txBody>
          <a:bodyPr>
            <a:normAutofit lnSpcReduction="10000"/>
          </a:bodyPr>
          <a:lstStyle/>
          <a:p>
            <a:pPr marL="514350" indent="-514350">
              <a:buFont typeface="+mj-lt"/>
              <a:buAutoNum type="arabicPeriod"/>
            </a:pPr>
            <a:r>
              <a:rPr lang="en-US" dirty="0"/>
              <a:t>Sex will get cheaper (and people will get lonelier).</a:t>
            </a:r>
          </a:p>
          <a:p>
            <a:pPr marL="514350" indent="-514350">
              <a:buFont typeface="+mj-lt"/>
              <a:buAutoNum type="arabicPeriod"/>
            </a:pPr>
            <a:r>
              <a:rPr lang="en-US" dirty="0"/>
              <a:t>Age of sexual consent laws will be less strictly enforced.</a:t>
            </a:r>
          </a:p>
          <a:p>
            <a:pPr marL="514350" indent="-514350">
              <a:buFont typeface="+mj-lt"/>
              <a:buAutoNum type="arabicPeriod"/>
            </a:pPr>
            <a:r>
              <a:rPr lang="en-US" dirty="0"/>
              <a:t>The rise in women’s average age at first marriage will slow/peak, but the share of unmarried Americans will keep rising.</a:t>
            </a:r>
          </a:p>
          <a:p>
            <a:pPr marL="514350" indent="-514350">
              <a:buFont typeface="+mj-lt"/>
              <a:buAutoNum type="arabicPeriod"/>
            </a:pPr>
            <a:r>
              <a:rPr lang="en-US" dirty="0"/>
              <a:t>Same-sex marriage will recede.</a:t>
            </a:r>
          </a:p>
          <a:p>
            <a:pPr marL="514350" indent="-514350">
              <a:buFont typeface="+mj-lt"/>
              <a:buAutoNum type="arabicPeriod"/>
            </a:pPr>
            <a:r>
              <a:rPr lang="en-US" dirty="0"/>
              <a:t>More straight men will dabble in homosexuality.</a:t>
            </a:r>
          </a:p>
          <a:p>
            <a:pPr marL="514350" indent="-514350">
              <a:buFont typeface="+mj-lt"/>
              <a:buAutoNum type="arabicPeriod"/>
            </a:pPr>
            <a:r>
              <a:rPr lang="en-US" dirty="0"/>
              <a:t>Polygamy may not become accepted, but polyamory likely will.</a:t>
            </a:r>
          </a:p>
          <a:p>
            <a:pPr marL="514350" indent="-514350">
              <a:buFont typeface="+mj-lt"/>
              <a:buAutoNum type="arabicPeriod"/>
            </a:pPr>
            <a:r>
              <a:rPr lang="en-US" dirty="0"/>
              <a:t>The church won’t be able to stem the retreat from marriage.</a:t>
            </a:r>
          </a:p>
          <a:p>
            <a:pPr marL="514350" indent="-514350">
              <a:buFont typeface="+mj-lt"/>
              <a:buAutoNum type="arabicPeriod"/>
            </a:pPr>
            <a:r>
              <a:rPr lang="en-US" dirty="0"/>
              <a:t>Efforts to de-gender society will fail.</a:t>
            </a:r>
          </a:p>
        </p:txBody>
      </p:sp>
    </p:spTree>
    <p:extLst>
      <p:ext uri="{BB962C8B-B14F-4D97-AF65-F5344CB8AC3E}">
        <p14:creationId xmlns:p14="http://schemas.microsoft.com/office/powerpoint/2010/main" val="20091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621C5D-B5EC-4F9B-974C-7541AF364D43}"/>
              </a:ext>
            </a:extLst>
          </p:cNvPr>
          <p:cNvSpPr/>
          <p:nvPr/>
        </p:nvSpPr>
        <p:spPr>
          <a:xfrm rot="2097865">
            <a:off x="4551824" y="846365"/>
            <a:ext cx="742950" cy="4391025"/>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3CC9AB33-1002-486E-B65F-9ABCABDE28AA}"/>
              </a:ext>
            </a:extLst>
          </p:cNvPr>
          <p:cNvSpPr/>
          <p:nvPr/>
        </p:nvSpPr>
        <p:spPr>
          <a:xfrm rot="19502135" flipH="1">
            <a:off x="6719285" y="893108"/>
            <a:ext cx="742950" cy="4391025"/>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BF3B63A0-EBA0-4750-979F-843B2A4BC8AE}"/>
              </a:ext>
            </a:extLst>
          </p:cNvPr>
          <p:cNvSpPr/>
          <p:nvPr/>
        </p:nvSpPr>
        <p:spPr>
          <a:xfrm rot="5400000">
            <a:off x="5665023" y="2478031"/>
            <a:ext cx="742950" cy="4391025"/>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695DF874-8583-4308-BF8A-80FA9582D67E}"/>
              </a:ext>
            </a:extLst>
          </p:cNvPr>
          <p:cNvSpPr txBox="1"/>
          <p:nvPr/>
        </p:nvSpPr>
        <p:spPr>
          <a:xfrm>
            <a:off x="4629732" y="1013427"/>
            <a:ext cx="2932534" cy="830997"/>
          </a:xfrm>
          <a:prstGeom prst="rect">
            <a:avLst/>
          </a:prstGeom>
          <a:solidFill>
            <a:schemeClr val="accent4">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none" rtlCol="0">
            <a:spAutoFit/>
          </a:bodyPr>
          <a:lstStyle/>
          <a:p>
            <a:r>
              <a:rPr lang="en-US" sz="4800" dirty="0"/>
              <a:t>MARRIAGE</a:t>
            </a:r>
          </a:p>
        </p:txBody>
      </p:sp>
      <p:sp>
        <p:nvSpPr>
          <p:cNvPr id="6" name="TextBox 5">
            <a:extLst>
              <a:ext uri="{FF2B5EF4-FFF2-40B4-BE49-F238E27FC236}">
                <a16:creationId xmlns:a16="http://schemas.microsoft.com/office/drawing/2014/main" id="{B42B1C8C-72E8-4367-A088-981F6F198155}"/>
              </a:ext>
            </a:extLst>
          </p:cNvPr>
          <p:cNvSpPr txBox="1"/>
          <p:nvPr/>
        </p:nvSpPr>
        <p:spPr>
          <a:xfrm>
            <a:off x="3362907" y="4242402"/>
            <a:ext cx="1087157" cy="830997"/>
          </a:xfrm>
          <a:prstGeom prst="rect">
            <a:avLst/>
          </a:prstGeom>
          <a:solidFill>
            <a:schemeClr val="accent4">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none" rtlCol="0">
            <a:spAutoFit/>
          </a:bodyPr>
          <a:lstStyle/>
          <a:p>
            <a:r>
              <a:rPr lang="en-US" sz="4800" dirty="0"/>
              <a:t>SEX</a:t>
            </a:r>
          </a:p>
        </p:txBody>
      </p:sp>
      <p:sp>
        <p:nvSpPr>
          <p:cNvPr id="7" name="TextBox 6">
            <a:extLst>
              <a:ext uri="{FF2B5EF4-FFF2-40B4-BE49-F238E27FC236}">
                <a16:creationId xmlns:a16="http://schemas.microsoft.com/office/drawing/2014/main" id="{AB74C9ED-516B-4082-9DB9-3FEA39AF36DC}"/>
              </a:ext>
            </a:extLst>
          </p:cNvPr>
          <p:cNvSpPr txBox="1"/>
          <p:nvPr/>
        </p:nvSpPr>
        <p:spPr>
          <a:xfrm>
            <a:off x="6990766" y="4242402"/>
            <a:ext cx="1937518" cy="830997"/>
          </a:xfrm>
          <a:prstGeom prst="rect">
            <a:avLst/>
          </a:prstGeom>
          <a:solidFill>
            <a:schemeClr val="accent4">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none" rtlCol="0">
            <a:spAutoFit/>
          </a:bodyPr>
          <a:lstStyle/>
          <a:p>
            <a:r>
              <a:rPr lang="en-US" sz="4800" dirty="0"/>
              <a:t>BABIES</a:t>
            </a:r>
          </a:p>
        </p:txBody>
      </p:sp>
    </p:spTree>
    <p:extLst>
      <p:ext uri="{BB962C8B-B14F-4D97-AF65-F5344CB8AC3E}">
        <p14:creationId xmlns:p14="http://schemas.microsoft.com/office/powerpoint/2010/main" val="420571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4FD9BF4-6DC5-447D-98C0-70BA636C4F48}"/>
              </a:ext>
            </a:extLst>
          </p:cNvPr>
          <p:cNvSpPr/>
          <p:nvPr/>
        </p:nvSpPr>
        <p:spPr>
          <a:xfrm rot="2097865">
            <a:off x="3817707" y="3177213"/>
            <a:ext cx="742950" cy="1828962"/>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7E01F94F-ED7F-436F-A1C4-A68909B03A10}"/>
              </a:ext>
            </a:extLst>
          </p:cNvPr>
          <p:cNvSpPr/>
          <p:nvPr/>
        </p:nvSpPr>
        <p:spPr>
          <a:xfrm rot="2097865">
            <a:off x="5263493" y="1070511"/>
            <a:ext cx="742950" cy="1907307"/>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BF3B63A0-EBA0-4750-979F-843B2A4BC8AE}"/>
              </a:ext>
            </a:extLst>
          </p:cNvPr>
          <p:cNvSpPr/>
          <p:nvPr/>
        </p:nvSpPr>
        <p:spPr>
          <a:xfrm rot="5400000">
            <a:off x="4392230" y="3750824"/>
            <a:ext cx="742950" cy="1845439"/>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3CC9AB33-1002-486E-B65F-9ABCABDE28AA}"/>
              </a:ext>
            </a:extLst>
          </p:cNvPr>
          <p:cNvSpPr/>
          <p:nvPr/>
        </p:nvSpPr>
        <p:spPr>
          <a:xfrm rot="19502135" flipH="1">
            <a:off x="6006198" y="1117700"/>
            <a:ext cx="742950" cy="1902359"/>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695DF874-8583-4308-BF8A-80FA9582D67E}"/>
              </a:ext>
            </a:extLst>
          </p:cNvPr>
          <p:cNvSpPr txBox="1"/>
          <p:nvPr/>
        </p:nvSpPr>
        <p:spPr>
          <a:xfrm>
            <a:off x="4629732" y="1013427"/>
            <a:ext cx="2932534" cy="830997"/>
          </a:xfrm>
          <a:prstGeom prst="rect">
            <a:avLst/>
          </a:prstGeom>
          <a:solidFill>
            <a:schemeClr val="accent4">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none" rtlCol="0">
            <a:spAutoFit/>
          </a:bodyPr>
          <a:lstStyle/>
          <a:p>
            <a:r>
              <a:rPr lang="en-US" sz="4800" dirty="0"/>
              <a:t>MARRIAGE</a:t>
            </a:r>
          </a:p>
        </p:txBody>
      </p:sp>
      <p:sp>
        <p:nvSpPr>
          <p:cNvPr id="6" name="TextBox 5">
            <a:extLst>
              <a:ext uri="{FF2B5EF4-FFF2-40B4-BE49-F238E27FC236}">
                <a16:creationId xmlns:a16="http://schemas.microsoft.com/office/drawing/2014/main" id="{B42B1C8C-72E8-4367-A088-981F6F198155}"/>
              </a:ext>
            </a:extLst>
          </p:cNvPr>
          <p:cNvSpPr txBox="1"/>
          <p:nvPr/>
        </p:nvSpPr>
        <p:spPr>
          <a:xfrm>
            <a:off x="3362907" y="4242402"/>
            <a:ext cx="1087157" cy="830997"/>
          </a:xfrm>
          <a:prstGeom prst="rect">
            <a:avLst/>
          </a:prstGeom>
          <a:solidFill>
            <a:schemeClr val="accent4">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none" rtlCol="0">
            <a:spAutoFit/>
          </a:bodyPr>
          <a:lstStyle/>
          <a:p>
            <a:r>
              <a:rPr lang="en-US" sz="4800" dirty="0"/>
              <a:t>SEX</a:t>
            </a:r>
          </a:p>
        </p:txBody>
      </p:sp>
      <p:sp>
        <p:nvSpPr>
          <p:cNvPr id="12" name="Rectangle 11">
            <a:extLst>
              <a:ext uri="{FF2B5EF4-FFF2-40B4-BE49-F238E27FC236}">
                <a16:creationId xmlns:a16="http://schemas.microsoft.com/office/drawing/2014/main" id="{48DD24B1-BEE1-4564-A758-21CFE2D3C043}"/>
              </a:ext>
            </a:extLst>
          </p:cNvPr>
          <p:cNvSpPr/>
          <p:nvPr/>
        </p:nvSpPr>
        <p:spPr>
          <a:xfrm rot="19502135" flipH="1">
            <a:off x="7439190" y="3178829"/>
            <a:ext cx="742950" cy="1878565"/>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28CEA64B-8229-42AC-9552-99911F85E221}"/>
              </a:ext>
            </a:extLst>
          </p:cNvPr>
          <p:cNvSpPr/>
          <p:nvPr/>
        </p:nvSpPr>
        <p:spPr>
          <a:xfrm rot="5400000">
            <a:off x="6891776" y="3704785"/>
            <a:ext cx="742950" cy="1937518"/>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AB74C9ED-516B-4082-9DB9-3FEA39AF36DC}"/>
              </a:ext>
            </a:extLst>
          </p:cNvPr>
          <p:cNvSpPr txBox="1"/>
          <p:nvPr/>
        </p:nvSpPr>
        <p:spPr>
          <a:xfrm>
            <a:off x="6990766" y="4242402"/>
            <a:ext cx="1937518" cy="830997"/>
          </a:xfrm>
          <a:prstGeom prst="rect">
            <a:avLst/>
          </a:prstGeom>
          <a:solidFill>
            <a:schemeClr val="accent4">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none" rtlCol="0">
            <a:spAutoFit/>
          </a:bodyPr>
          <a:lstStyle/>
          <a:p>
            <a:r>
              <a:rPr lang="en-US" sz="4800" dirty="0"/>
              <a:t>BABIES</a:t>
            </a:r>
          </a:p>
        </p:txBody>
      </p:sp>
      <p:sp>
        <p:nvSpPr>
          <p:cNvPr id="3" name="Flowchart: Connector 2">
            <a:extLst>
              <a:ext uri="{FF2B5EF4-FFF2-40B4-BE49-F238E27FC236}">
                <a16:creationId xmlns:a16="http://schemas.microsoft.com/office/drawing/2014/main" id="{2E02B36A-6741-4B13-B91E-73A2351CBF85}"/>
              </a:ext>
            </a:extLst>
          </p:cNvPr>
          <p:cNvSpPr/>
          <p:nvPr/>
        </p:nvSpPr>
        <p:spPr>
          <a:xfrm>
            <a:off x="6222381" y="2486025"/>
            <a:ext cx="1678282" cy="1295400"/>
          </a:xfrm>
          <a:prstGeom prst="flowChartConnector">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40016DE-F4C3-4F6D-B130-1B6C8DE0526A}"/>
              </a:ext>
            </a:extLst>
          </p:cNvPr>
          <p:cNvCxnSpPr>
            <a:endCxn id="3" idx="7"/>
          </p:cNvCxnSpPr>
          <p:nvPr/>
        </p:nvCxnSpPr>
        <p:spPr>
          <a:xfrm flipH="1">
            <a:off x="7654884" y="1816164"/>
            <a:ext cx="1500031" cy="859568"/>
          </a:xfrm>
          <a:prstGeom prst="line">
            <a:avLst/>
          </a:prstGeom>
          <a:ln w="762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6450E97B-BA36-4A6D-BABA-EE6DF3692303}"/>
              </a:ext>
            </a:extLst>
          </p:cNvPr>
          <p:cNvSpPr txBox="1"/>
          <p:nvPr/>
        </p:nvSpPr>
        <p:spPr>
          <a:xfrm>
            <a:off x="9154915" y="748560"/>
            <a:ext cx="2419637" cy="1754326"/>
          </a:xfrm>
          <a:prstGeom prst="rect">
            <a:avLst/>
          </a:prstGeom>
          <a:noFill/>
        </p:spPr>
        <p:txBody>
          <a:bodyPr wrap="none" rtlCol="0">
            <a:spAutoFit/>
          </a:bodyPr>
          <a:lstStyle/>
          <a:p>
            <a:r>
              <a:rPr lang="en-US" sz="3600" dirty="0"/>
              <a:t>Evangelicals</a:t>
            </a:r>
          </a:p>
          <a:p>
            <a:r>
              <a:rPr lang="en-US" sz="3600" dirty="0"/>
              <a:t>went along</a:t>
            </a:r>
          </a:p>
          <a:p>
            <a:r>
              <a:rPr lang="en-US" sz="3600" dirty="0"/>
              <a:t>with this.</a:t>
            </a:r>
          </a:p>
        </p:txBody>
      </p:sp>
      <p:sp>
        <p:nvSpPr>
          <p:cNvPr id="18" name="Flowchart: Connector 17">
            <a:extLst>
              <a:ext uri="{FF2B5EF4-FFF2-40B4-BE49-F238E27FC236}">
                <a16:creationId xmlns:a16="http://schemas.microsoft.com/office/drawing/2014/main" id="{2465CC29-9170-4D9A-ABA7-7FA5188365A1}"/>
              </a:ext>
            </a:extLst>
          </p:cNvPr>
          <p:cNvSpPr/>
          <p:nvPr/>
        </p:nvSpPr>
        <p:spPr>
          <a:xfrm>
            <a:off x="3956128" y="2486025"/>
            <a:ext cx="1678282" cy="1295400"/>
          </a:xfrm>
          <a:prstGeom prst="flowChartConnector">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F1D722C-A597-4146-86A7-9E3AFCD545B8}"/>
              </a:ext>
            </a:extLst>
          </p:cNvPr>
          <p:cNvCxnSpPr>
            <a:cxnSpLocks/>
          </p:cNvCxnSpPr>
          <p:nvPr/>
        </p:nvCxnSpPr>
        <p:spPr>
          <a:xfrm>
            <a:off x="2696031" y="1844424"/>
            <a:ext cx="1500031" cy="859568"/>
          </a:xfrm>
          <a:prstGeom prst="line">
            <a:avLst/>
          </a:prstGeom>
          <a:ln w="7620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BB6AA13-64C3-490F-A7ED-EB057BC749E3}"/>
              </a:ext>
            </a:extLst>
          </p:cNvPr>
          <p:cNvSpPr txBox="1"/>
          <p:nvPr/>
        </p:nvSpPr>
        <p:spPr>
          <a:xfrm>
            <a:off x="700199" y="748560"/>
            <a:ext cx="2419637" cy="1754326"/>
          </a:xfrm>
          <a:prstGeom prst="rect">
            <a:avLst/>
          </a:prstGeom>
          <a:noFill/>
        </p:spPr>
        <p:txBody>
          <a:bodyPr wrap="none" rtlCol="0">
            <a:spAutoFit/>
          </a:bodyPr>
          <a:lstStyle/>
          <a:p>
            <a:r>
              <a:rPr lang="en-US" sz="3600" dirty="0"/>
              <a:t>Evangelicals</a:t>
            </a:r>
          </a:p>
          <a:p>
            <a:r>
              <a:rPr lang="en-US" sz="3600" dirty="0"/>
              <a:t>opposed</a:t>
            </a:r>
          </a:p>
          <a:p>
            <a:r>
              <a:rPr lang="en-US" sz="3600" dirty="0"/>
              <a:t>this.</a:t>
            </a:r>
          </a:p>
        </p:txBody>
      </p:sp>
      <p:sp>
        <p:nvSpPr>
          <p:cNvPr id="21" name="Flowchart: Connector 20">
            <a:extLst>
              <a:ext uri="{FF2B5EF4-FFF2-40B4-BE49-F238E27FC236}">
                <a16:creationId xmlns:a16="http://schemas.microsoft.com/office/drawing/2014/main" id="{2024085A-F9C4-4D2F-9ECB-CDAE82867061}"/>
              </a:ext>
            </a:extLst>
          </p:cNvPr>
          <p:cNvSpPr/>
          <p:nvPr/>
        </p:nvSpPr>
        <p:spPr>
          <a:xfrm>
            <a:off x="5151318" y="4025843"/>
            <a:ext cx="1678282" cy="1295400"/>
          </a:xfrm>
          <a:prstGeom prst="flowChartConnector">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5ABF2E6-9C4A-4F55-92A6-3123F373B59C}"/>
              </a:ext>
            </a:extLst>
          </p:cNvPr>
          <p:cNvCxnSpPr>
            <a:cxnSpLocks/>
          </p:cNvCxnSpPr>
          <p:nvPr/>
        </p:nvCxnSpPr>
        <p:spPr>
          <a:xfrm flipH="1">
            <a:off x="4450064" y="5085192"/>
            <a:ext cx="890953" cy="480469"/>
          </a:xfrm>
          <a:prstGeom prst="line">
            <a:avLst/>
          </a:prstGeom>
          <a:ln w="76200"/>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1BA50C0-6CB9-4B03-A651-30EAB0A78B01}"/>
              </a:ext>
            </a:extLst>
          </p:cNvPr>
          <p:cNvSpPr txBox="1"/>
          <p:nvPr/>
        </p:nvSpPr>
        <p:spPr>
          <a:xfrm>
            <a:off x="1576585" y="5440143"/>
            <a:ext cx="6599627" cy="1200329"/>
          </a:xfrm>
          <a:prstGeom prst="rect">
            <a:avLst/>
          </a:prstGeom>
          <a:noFill/>
        </p:spPr>
        <p:txBody>
          <a:bodyPr wrap="none" rtlCol="0">
            <a:spAutoFit/>
          </a:bodyPr>
          <a:lstStyle/>
          <a:p>
            <a:r>
              <a:rPr lang="en-US" sz="3600" dirty="0"/>
              <a:t>This was made possible through</a:t>
            </a:r>
          </a:p>
          <a:p>
            <a:r>
              <a:rPr lang="en-US" sz="3600" dirty="0"/>
              <a:t>modern contraceptive technology.</a:t>
            </a:r>
          </a:p>
        </p:txBody>
      </p:sp>
    </p:spTree>
    <p:extLst>
      <p:ext uri="{BB962C8B-B14F-4D97-AF65-F5344CB8AC3E}">
        <p14:creationId xmlns:p14="http://schemas.microsoft.com/office/powerpoint/2010/main" val="125718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8" grpId="0" animBg="1"/>
      <p:bldP spid="20" grpId="0"/>
      <p:bldP spid="21"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96" name="Picture 24" descr="Avengers: Endgame and the Gamora Problem | Den of Geek">
            <a:extLst>
              <a:ext uri="{FF2B5EF4-FFF2-40B4-BE49-F238E27FC236}">
                <a16:creationId xmlns:a16="http://schemas.microsoft.com/office/drawing/2014/main" id="{C368BE8F-2142-4B1C-B83F-61E51FBE2C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3" r="13168"/>
          <a:stretch/>
        </p:blipFill>
        <p:spPr bwMode="auto">
          <a:xfrm>
            <a:off x="5926938" y="4494134"/>
            <a:ext cx="3162326" cy="236386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om Holland Says He Knows 'All the Secrets' About Spider-Man's Future in  the Marvel Cinematic Universe">
            <a:extLst>
              <a:ext uri="{FF2B5EF4-FFF2-40B4-BE49-F238E27FC236}">
                <a16:creationId xmlns:a16="http://schemas.microsoft.com/office/drawing/2014/main" id="{8BBBC7D6-0285-480E-BA1B-8CA2D8D73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196" y="4308884"/>
            <a:ext cx="2549116" cy="254911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uardians Of The Galaxy: 10 Things That Make No Sense About Star-Lord">
            <a:extLst>
              <a:ext uri="{FF2B5EF4-FFF2-40B4-BE49-F238E27FC236}">
                <a16:creationId xmlns:a16="http://schemas.microsoft.com/office/drawing/2014/main" id="{2291C4DE-32C2-4BC2-82F7-20BF1CCF1E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67" r="19833"/>
          <a:stretch/>
        </p:blipFill>
        <p:spPr bwMode="auto">
          <a:xfrm>
            <a:off x="1126176" y="2148358"/>
            <a:ext cx="2480446" cy="22508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Passionate Politics of “Black Panther” | The New Yorker">
            <a:extLst>
              <a:ext uri="{FF2B5EF4-FFF2-40B4-BE49-F238E27FC236}">
                <a16:creationId xmlns:a16="http://schemas.microsoft.com/office/drawing/2014/main" id="{CA8662DB-3ACB-4BFD-BC7A-4CE0E6DF0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432" y="2054830"/>
            <a:ext cx="2402205" cy="24022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aptain America (Steve Rogers) | Characters | Marvel">
            <a:extLst>
              <a:ext uri="{FF2B5EF4-FFF2-40B4-BE49-F238E27FC236}">
                <a16:creationId xmlns:a16="http://schemas.microsoft.com/office/drawing/2014/main" id="{50C7E1BA-08A5-43E6-9AA8-37ECB87DF6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000" r="11167"/>
          <a:stretch/>
        </p:blipFill>
        <p:spPr bwMode="auto">
          <a:xfrm>
            <a:off x="721360" y="0"/>
            <a:ext cx="2867279" cy="21552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or (Marvel Cinematic Universe) - Wikipedia">
            <a:extLst>
              <a:ext uri="{FF2B5EF4-FFF2-40B4-BE49-F238E27FC236}">
                <a16:creationId xmlns:a16="http://schemas.microsoft.com/office/drawing/2014/main" id="{FEC3CCC4-CCF9-4E36-B393-5E3F9B347E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370" y="0"/>
            <a:ext cx="2331568" cy="26071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real reason Mark Ruffalo hasn't starred in a solo Hulk movie for  Marvel: 'It'll never happen' - hollywood - Hindustan Times">
            <a:extLst>
              <a:ext uri="{FF2B5EF4-FFF2-40B4-BE49-F238E27FC236}">
                <a16:creationId xmlns:a16="http://schemas.microsoft.com/office/drawing/2014/main" id="{39C2B48F-A5E8-4795-90D0-69118C73C7B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802" r="12282"/>
          <a:stretch/>
        </p:blipFill>
        <p:spPr bwMode="auto">
          <a:xfrm>
            <a:off x="8564880" y="0"/>
            <a:ext cx="2768532" cy="20534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en is Black Widow movie set? Yes, Marvel made an Endgame prequel. -  Polygon">
            <a:extLst>
              <a:ext uri="{FF2B5EF4-FFF2-40B4-BE49-F238E27FC236}">
                <a16:creationId xmlns:a16="http://schemas.microsoft.com/office/drawing/2014/main" id="{3AC4B4F1-75F3-49EE-B20A-E9112284B8A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551" r="24323"/>
          <a:stretch/>
        </p:blipFill>
        <p:spPr bwMode="auto">
          <a:xfrm>
            <a:off x="5929416" y="1"/>
            <a:ext cx="2633016" cy="224121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he reason Captain Marvel had a tiny role in Endgame">
            <a:extLst>
              <a:ext uri="{FF2B5EF4-FFF2-40B4-BE49-F238E27FC236}">
                <a16:creationId xmlns:a16="http://schemas.microsoft.com/office/drawing/2014/main" id="{96DF4CA6-3FC9-4584-B168-34DD8FA8D93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650" r="18468"/>
          <a:stretch/>
        </p:blipFill>
        <p:spPr bwMode="auto">
          <a:xfrm>
            <a:off x="551600" y="4378389"/>
            <a:ext cx="3016590" cy="245917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carlet Witch | Disney Wiki | Fandom">
            <a:extLst>
              <a:ext uri="{FF2B5EF4-FFF2-40B4-BE49-F238E27FC236}">
                <a16:creationId xmlns:a16="http://schemas.microsoft.com/office/drawing/2014/main" id="{7CD969EB-86EE-47C1-B766-353E88FD201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42731"/>
          <a:stretch/>
        </p:blipFill>
        <p:spPr bwMode="auto">
          <a:xfrm>
            <a:off x="3403592" y="2306321"/>
            <a:ext cx="2480446" cy="222261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omic-Con: Marvel dates Doctor Strange 2, titled Multiverse of Madness -  Polygon">
            <a:extLst>
              <a:ext uri="{FF2B5EF4-FFF2-40B4-BE49-F238E27FC236}">
                <a16:creationId xmlns:a16="http://schemas.microsoft.com/office/drawing/2014/main" id="{4E8B1114-130A-4435-9756-DE373FAB3A3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4255"/>
          <a:stretch/>
        </p:blipFill>
        <p:spPr bwMode="auto">
          <a:xfrm>
            <a:off x="3568190" y="4418934"/>
            <a:ext cx="2741419" cy="24128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awkeye Marvel TV series release date | Disney+ cast, plot, trailer - Radio  Times">
            <a:extLst>
              <a:ext uri="{FF2B5EF4-FFF2-40B4-BE49-F238E27FC236}">
                <a16:creationId xmlns:a16="http://schemas.microsoft.com/office/drawing/2014/main" id="{125E3A58-2A54-40A9-ACFE-A9095AD4EB4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2129"/>
          <a:stretch/>
        </p:blipFill>
        <p:spPr bwMode="auto">
          <a:xfrm>
            <a:off x="5801361" y="2159001"/>
            <a:ext cx="2874788" cy="2459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63C83C3-145B-411F-B55C-34F19A966A56}"/>
              </a:ext>
            </a:extLst>
          </p:cNvPr>
          <p:cNvSpPr/>
          <p:nvPr/>
        </p:nvSpPr>
        <p:spPr>
          <a:xfrm>
            <a:off x="5821013" y="2205051"/>
            <a:ext cx="2855137" cy="240220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06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D8995-BA3B-4019-8D29-AA5C5F035ABD}"/>
              </a:ext>
            </a:extLst>
          </p:cNvPr>
          <p:cNvSpPr>
            <a:spLocks noGrp="1"/>
          </p:cNvSpPr>
          <p:nvPr>
            <p:ph idx="1"/>
          </p:nvPr>
        </p:nvSpPr>
        <p:spPr>
          <a:xfrm>
            <a:off x="838200" y="752475"/>
            <a:ext cx="10515600" cy="5424488"/>
          </a:xfrm>
        </p:spPr>
        <p:txBody>
          <a:bodyPr/>
          <a:lstStyle/>
          <a:p>
            <a:pPr marL="0" indent="0" algn="just">
              <a:buNone/>
            </a:pPr>
            <a:r>
              <a:rPr lang="en-US" dirty="0"/>
              <a:t>“We all craft individual lives for ourselves, each of us fulfilling distinct roles in this world. We are different members, performing different tasks. If you have children, I’m confident God will guide you in nurturing them to maturity with love. But if you are uninterested in having children, or unable to, there’s still a space for you in the church, and it’s not an identity that is ‘less than’ those who have kids…. If you have children, I celebrate with you. If you don’t but long for them, I mourn with you. If you desire marriage but don’t want kids, I understand, and I think God does too. There are many ways to have an impact on the world, to serve God and others. Having children is only one of them. We can’t all be Hawkeye, nor should we be.”</a:t>
            </a:r>
          </a:p>
          <a:p>
            <a:pPr marL="0" indent="0" algn="r">
              <a:buNone/>
            </a:pPr>
            <a:r>
              <a:rPr lang="en-US" dirty="0"/>
              <a:t>“We Can’t All Be Hawkeye”</a:t>
            </a:r>
          </a:p>
          <a:p>
            <a:pPr marL="0" indent="0" algn="r">
              <a:buNone/>
            </a:pPr>
            <a:r>
              <a:rPr lang="en-US" i="1" dirty="0"/>
              <a:t>Christ &amp; Pop Culture </a:t>
            </a:r>
            <a:r>
              <a:rPr lang="en-US" dirty="0"/>
              <a:t>(August 2018)</a:t>
            </a:r>
          </a:p>
        </p:txBody>
      </p:sp>
    </p:spTree>
    <p:extLst>
      <p:ext uri="{BB962C8B-B14F-4D97-AF65-F5344CB8AC3E}">
        <p14:creationId xmlns:p14="http://schemas.microsoft.com/office/powerpoint/2010/main" val="3474587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53F4F372-AF5C-42AE-9F2F-94604E7997BE}"/>
              </a:ext>
            </a:extLst>
          </p:cNvPr>
          <p:cNvSpPr>
            <a:spLocks noGrp="1"/>
          </p:cNvSpPr>
          <p:nvPr>
            <p:ph idx="1"/>
          </p:nvPr>
        </p:nvSpPr>
        <p:spPr>
          <a:xfrm>
            <a:off x="409575" y="590634"/>
            <a:ext cx="5334000" cy="6000665"/>
          </a:xfrm>
        </p:spPr>
        <p:txBody>
          <a:bodyPr anchor="t">
            <a:normAutofit fontScale="92500" lnSpcReduction="10000"/>
          </a:bodyPr>
          <a:lstStyle/>
          <a:p>
            <a:pPr marL="0" indent="0" algn="just">
              <a:buNone/>
            </a:pPr>
            <a:r>
              <a:rPr lang="en-US" dirty="0">
                <a:solidFill>
                  <a:srgbClr val="000000"/>
                </a:solidFill>
              </a:rPr>
              <a:t>“God says in Genesis 2:18, ‘It is not good that the man be alone; I will make him an help who shall be about him’…. But he who would be a true Christian must grant that this saying of God is true, and believe that God was not drunk when He spoke the words and instituted marriage…. We were all created to do as our parents have done, to beget and rear children. This is a duty which God has laid upon us, commanded, and implanted in us, as is proved by our bodily members, our daily emotions, and the example of all mankind.”</a:t>
            </a:r>
          </a:p>
          <a:p>
            <a:pPr marL="0" indent="0" algn="r">
              <a:buNone/>
            </a:pPr>
            <a:r>
              <a:rPr lang="en-US" dirty="0">
                <a:solidFill>
                  <a:srgbClr val="000000"/>
                </a:solidFill>
              </a:rPr>
              <a:t>—Martin Luther’s Open Letter to the Teutonic Knights</a:t>
            </a: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Martin Luther | Biography, Reformation, Accomplishments, Quotes, &amp; Facts |  Britannica">
            <a:extLst>
              <a:ext uri="{FF2B5EF4-FFF2-40B4-BE49-F238E27FC236}">
                <a16:creationId xmlns:a16="http://schemas.microsoft.com/office/drawing/2014/main" id="{14354D4F-EA0B-41B5-8803-B12C785CA7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8079"/>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802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53F4F372-AF5C-42AE-9F2F-94604E7997BE}"/>
              </a:ext>
            </a:extLst>
          </p:cNvPr>
          <p:cNvSpPr>
            <a:spLocks noGrp="1"/>
          </p:cNvSpPr>
          <p:nvPr>
            <p:ph idx="1"/>
          </p:nvPr>
        </p:nvSpPr>
        <p:spPr>
          <a:xfrm>
            <a:off x="409575" y="590635"/>
            <a:ext cx="5334000" cy="6000664"/>
          </a:xfrm>
        </p:spPr>
        <p:txBody>
          <a:bodyPr anchor="t">
            <a:normAutofit/>
          </a:bodyPr>
          <a:lstStyle/>
          <a:p>
            <a:pPr marL="0" indent="0" algn="just">
              <a:buNone/>
            </a:pPr>
            <a:r>
              <a:rPr lang="en-US" sz="3200" dirty="0">
                <a:solidFill>
                  <a:srgbClr val="000000"/>
                </a:solidFill>
              </a:rPr>
              <a:t>“</a:t>
            </a:r>
            <a:r>
              <a:rPr lang="en-US" sz="3200" b="0" i="0" dirty="0">
                <a:solidFill>
                  <a:srgbClr val="000000"/>
                </a:solidFill>
                <a:effectLst/>
                <a:latin typeface="Lora"/>
              </a:rPr>
              <a:t>How great, therefore, the wickedness of [fallen] human nature is! How many girls there are who prevent conception and kill and expel tender fetuses, although procreation is the work of God! Indeed, some spouses who marry and live together… have various ends in mind, but rarely children.”</a:t>
            </a:r>
          </a:p>
          <a:p>
            <a:pPr marL="0" indent="0" algn="r">
              <a:buNone/>
            </a:pPr>
            <a:r>
              <a:rPr lang="en-US" sz="3200" dirty="0">
                <a:solidFill>
                  <a:srgbClr val="000000"/>
                </a:solidFill>
                <a:latin typeface="Lora"/>
              </a:rPr>
              <a:t>—Martin Luther’s Commentary on Genesis 25</a:t>
            </a:r>
            <a:endParaRPr lang="en-US" sz="3200" dirty="0">
              <a:solidFill>
                <a:srgbClr val="000000"/>
              </a:solidFill>
            </a:endParaRP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Martin Luther | Biography, Reformation, Accomplishments, Quotes, &amp; Facts |  Britannica">
            <a:extLst>
              <a:ext uri="{FF2B5EF4-FFF2-40B4-BE49-F238E27FC236}">
                <a16:creationId xmlns:a16="http://schemas.microsoft.com/office/drawing/2014/main" id="{14354D4F-EA0B-41B5-8803-B12C785CA7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8079"/>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2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86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53DFC1A-72F4-4C81-85C6-3695A5B59A3D}"/>
              </a:ext>
            </a:extLst>
          </p:cNvPr>
          <p:cNvSpPr>
            <a:spLocks noGrp="1"/>
          </p:cNvSpPr>
          <p:nvPr>
            <p:ph idx="1"/>
          </p:nvPr>
        </p:nvSpPr>
        <p:spPr>
          <a:xfrm>
            <a:off x="233680" y="790575"/>
            <a:ext cx="7126786" cy="5386387"/>
          </a:xfrm>
        </p:spPr>
        <p:txBody>
          <a:bodyPr>
            <a:normAutofit fontScale="92500"/>
          </a:bodyPr>
          <a:lstStyle/>
          <a:p>
            <a:pPr marL="0" indent="0" algn="just">
              <a:buNone/>
            </a:pPr>
            <a:r>
              <a:rPr lang="en-US" dirty="0"/>
              <a:t>“[The sin of Onan] means that one quenches the hope of his family and kills the son, which could be expected, before he is born. This wickedness is now as severely as is possible condemned by the Spirit, through Moses, that Onan, as it were, through a violent and untimely birth, tore away the seed of his brother out the womb, and as cruel as shamefully has thrown on the earth. Moreover he thus has, as much as was in his power, tried to destroy a part of the human race. When a woman in some way drives away the seed out the womb, through aids, then this is rightly seen as an unforgivable crime. Onan was guilty of a similar crime.” —John Calvin, Commentary on Genesis 38</a:t>
            </a:r>
          </a:p>
        </p:txBody>
      </p:sp>
      <p:sp>
        <p:nvSpPr>
          <p:cNvPr id="139" name="Rectangle 138">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7866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John Calvin - Beliefs, Predestination &amp; Facts - Biography">
            <a:extLst>
              <a:ext uri="{FF2B5EF4-FFF2-40B4-BE49-F238E27FC236}">
                <a16:creationId xmlns:a16="http://schemas.microsoft.com/office/drawing/2014/main" id="{12538B55-0861-4E31-82D2-E63688753B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30" r="4732" b="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5024D27-13E4-4664-A9A3-E65A1D3B5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572" y="1020762"/>
            <a:ext cx="6797697" cy="48164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411ECC3-5B3E-4881-8CDC-D244A3AC9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 y="762000"/>
            <a:ext cx="4043680" cy="49388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CAD485-25B7-4ED2-84B7-321931050914}"/>
              </a:ext>
            </a:extLst>
          </p:cNvPr>
          <p:cNvSpPr txBox="1"/>
          <p:nvPr/>
        </p:nvSpPr>
        <p:spPr>
          <a:xfrm>
            <a:off x="832892" y="5700846"/>
            <a:ext cx="3691075" cy="954107"/>
          </a:xfrm>
          <a:prstGeom prst="rect">
            <a:avLst/>
          </a:prstGeom>
          <a:noFill/>
        </p:spPr>
        <p:txBody>
          <a:bodyPr wrap="none" rtlCol="0">
            <a:spAutoFit/>
          </a:bodyPr>
          <a:lstStyle/>
          <a:p>
            <a:pPr algn="ctr"/>
            <a:r>
              <a:rPr lang="en-US" sz="2800" dirty="0"/>
              <a:t>Thomas Robert Malthus</a:t>
            </a:r>
          </a:p>
          <a:p>
            <a:pPr algn="ctr"/>
            <a:r>
              <a:rPr lang="en-US" sz="2800" dirty="0"/>
              <a:t>(1766-1834)</a:t>
            </a:r>
          </a:p>
        </p:txBody>
      </p:sp>
    </p:spTree>
    <p:extLst>
      <p:ext uri="{BB962C8B-B14F-4D97-AF65-F5344CB8AC3E}">
        <p14:creationId xmlns:p14="http://schemas.microsoft.com/office/powerpoint/2010/main" val="55271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BAA8-BAFE-473F-BC81-0E95B451C56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does the Bible say about marriage?</a:t>
            </a:r>
          </a:p>
        </p:txBody>
      </p:sp>
      <p:sp>
        <p:nvSpPr>
          <p:cNvPr id="3" name="Content Placeholder 2">
            <a:extLst>
              <a:ext uri="{FF2B5EF4-FFF2-40B4-BE49-F238E27FC236}">
                <a16:creationId xmlns:a16="http://schemas.microsoft.com/office/drawing/2014/main" id="{B05041B3-AF2D-4EBA-8653-4ACCF8B0F7D8}"/>
              </a:ext>
            </a:extLst>
          </p:cNvPr>
          <p:cNvSpPr>
            <a:spLocks noGrp="1"/>
          </p:cNvSpPr>
          <p:nvPr>
            <p:ph idx="1"/>
          </p:nvPr>
        </p:nvSpPr>
        <p:spPr/>
        <p:txBody>
          <a:bodyPr>
            <a:normAutofit/>
          </a:bodyPr>
          <a:lstStyle/>
          <a:p>
            <a:pPr marL="0" indent="0" algn="just">
              <a:buNone/>
            </a:pPr>
            <a:r>
              <a:rPr lang="en-US" sz="3200" dirty="0"/>
              <a:t>So God created man in his own image, in the image of God he created him; male and female he created them. And God blessed them. And God said to them, “Be fruitful and multiply and fill the earth and subdue it, and have dominion over the fish of the sea and over the birds of the heavens and over every living thing that moves on the earth.” (Genesis 1:27-28)</a:t>
            </a:r>
          </a:p>
        </p:txBody>
      </p:sp>
    </p:spTree>
    <p:extLst>
      <p:ext uri="{BB962C8B-B14F-4D97-AF65-F5344CB8AC3E}">
        <p14:creationId xmlns:p14="http://schemas.microsoft.com/office/powerpoint/2010/main" val="2044553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Lambeth Conference">
            <a:extLst>
              <a:ext uri="{FF2B5EF4-FFF2-40B4-BE49-F238E27FC236}">
                <a16:creationId xmlns:a16="http://schemas.microsoft.com/office/drawing/2014/main" id="{01541CF4-A17D-40BF-9EB1-574367E1D98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7743" r="16504" b="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4777DA3C-6C2C-471B-9368-C5E53FDA460D}"/>
              </a:ext>
            </a:extLst>
          </p:cNvPr>
          <p:cNvSpPr>
            <a:spLocks noGrp="1"/>
          </p:cNvSpPr>
          <p:nvPr>
            <p:ph idx="1"/>
          </p:nvPr>
        </p:nvSpPr>
        <p:spPr>
          <a:xfrm>
            <a:off x="804997" y="390525"/>
            <a:ext cx="4992241" cy="6095999"/>
          </a:xfrm>
        </p:spPr>
        <p:txBody>
          <a:bodyPr anchor="ctr">
            <a:normAutofit/>
          </a:bodyPr>
          <a:lstStyle/>
          <a:p>
            <a:pPr marL="0" indent="0" algn="just">
              <a:buNone/>
            </a:pPr>
            <a:r>
              <a:rPr lang="en-US" sz="3200" dirty="0">
                <a:solidFill>
                  <a:srgbClr val="000000"/>
                </a:solidFill>
              </a:rPr>
              <a:t>“</a:t>
            </a:r>
            <a:r>
              <a:rPr lang="en-US" sz="3200" b="0" i="0" dirty="0">
                <a:solidFill>
                  <a:srgbClr val="000000"/>
                </a:solidFill>
                <a:effectLst/>
                <a:latin typeface="Lora"/>
              </a:rPr>
              <a:t>In those cases where there is such a clearly felt moral obligation to limit or avoid parenthood, and where there is a morally sound reason for avoiding complete abstinence, other methods may be used, provided that this is done in the light of the same Christian principles.”</a:t>
            </a:r>
          </a:p>
          <a:p>
            <a:pPr marL="0" indent="0" algn="r">
              <a:buNone/>
            </a:pPr>
            <a:r>
              <a:rPr lang="en-US" sz="3200" b="0" i="0" dirty="0">
                <a:solidFill>
                  <a:srgbClr val="000000"/>
                </a:solidFill>
                <a:effectLst/>
                <a:latin typeface="Lora"/>
              </a:rPr>
              <a:t>—1930 Lambeth Conference of the Anglican Communion</a:t>
            </a:r>
            <a:endParaRPr lang="en-US" sz="3200" dirty="0">
              <a:solidFill>
                <a:srgbClr val="000000"/>
              </a:solidFill>
            </a:endParaRPr>
          </a:p>
        </p:txBody>
      </p:sp>
    </p:spTree>
    <p:extLst>
      <p:ext uri="{BB962C8B-B14F-4D97-AF65-F5344CB8AC3E}">
        <p14:creationId xmlns:p14="http://schemas.microsoft.com/office/powerpoint/2010/main" val="877065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A81D-17C9-4E0D-9C52-29E2ACA64A0A}"/>
              </a:ext>
            </a:extLst>
          </p:cNvPr>
          <p:cNvSpPr>
            <a:spLocks noGrp="1"/>
          </p:cNvSpPr>
          <p:nvPr>
            <p:ph type="title"/>
          </p:nvPr>
        </p:nvSpPr>
        <p:spPr>
          <a:xfrm>
            <a:off x="4965430" y="629268"/>
            <a:ext cx="6586491" cy="1286160"/>
          </a:xfrm>
        </p:spPr>
        <p:txBody>
          <a:bodyPr anchor="b">
            <a:normAutofit/>
          </a:bodyPr>
          <a:lstStyle/>
          <a:p>
            <a:r>
              <a:rPr lang="en-US" sz="4100" i="1" dirty="0" err="1">
                <a:effectLst>
                  <a:outerShdw blurRad="38100" dist="38100" dir="2700000" algn="tl">
                    <a:srgbClr val="000000">
                      <a:alpha val="43137"/>
                    </a:srgbClr>
                  </a:outerShdw>
                </a:effectLst>
              </a:rPr>
              <a:t>Humanae</a:t>
            </a:r>
            <a:r>
              <a:rPr lang="en-US" sz="4100" i="1" dirty="0">
                <a:effectLst>
                  <a:outerShdw blurRad="38100" dist="38100" dir="2700000" algn="tl">
                    <a:srgbClr val="000000">
                      <a:alpha val="43137"/>
                    </a:srgbClr>
                  </a:outerShdw>
                </a:effectLst>
              </a:rPr>
              <a:t> Vitae</a:t>
            </a:r>
            <a:br>
              <a:rPr lang="en-US" sz="4100" i="1" dirty="0">
                <a:effectLst>
                  <a:outerShdw blurRad="38100" dist="38100" dir="2700000" algn="tl">
                    <a:srgbClr val="000000">
                      <a:alpha val="43137"/>
                    </a:srgbClr>
                  </a:outerShdw>
                </a:effectLst>
              </a:rPr>
            </a:br>
            <a:r>
              <a:rPr lang="en-US" sz="4100" dirty="0">
                <a:effectLst>
                  <a:outerShdw blurRad="38100" dist="38100" dir="2700000" algn="tl">
                    <a:srgbClr val="000000">
                      <a:alpha val="43137"/>
                    </a:srgbClr>
                  </a:outerShdw>
                </a:effectLst>
              </a:rPr>
              <a:t>Pope Paul VI (1968)</a:t>
            </a:r>
            <a:endParaRPr lang="en-US" sz="4100"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9A68EEC-A9BF-4BF9-90B8-0321B35234E9}"/>
              </a:ext>
            </a:extLst>
          </p:cNvPr>
          <p:cNvSpPr>
            <a:spLocks noGrp="1"/>
          </p:cNvSpPr>
          <p:nvPr>
            <p:ph idx="1"/>
          </p:nvPr>
        </p:nvSpPr>
        <p:spPr>
          <a:xfrm>
            <a:off x="4965431" y="2314807"/>
            <a:ext cx="7121794" cy="4209813"/>
          </a:xfrm>
        </p:spPr>
        <p:txBody>
          <a:bodyPr>
            <a:normAutofit lnSpcReduction="10000"/>
          </a:bodyPr>
          <a:lstStyle/>
          <a:p>
            <a:r>
              <a:rPr lang="en-US" sz="3000" dirty="0"/>
              <a:t>Sexual intercourse is both </a:t>
            </a:r>
            <a:r>
              <a:rPr lang="en-US" sz="3000" u="sng" dirty="0"/>
              <a:t>unitive</a:t>
            </a:r>
            <a:r>
              <a:rPr lang="en-US" sz="3000" dirty="0"/>
              <a:t> and </a:t>
            </a:r>
            <a:r>
              <a:rPr lang="en-US" sz="3000" u="sng" dirty="0"/>
              <a:t>procreative</a:t>
            </a:r>
            <a:r>
              <a:rPr lang="en-US" sz="3000" dirty="0"/>
              <a:t>.</a:t>
            </a:r>
          </a:p>
          <a:p>
            <a:r>
              <a:rPr lang="en-US" sz="3000" dirty="0"/>
              <a:t>All artificial contraception is condemned.</a:t>
            </a:r>
          </a:p>
          <a:p>
            <a:r>
              <a:rPr lang="en-US" sz="3000" dirty="0"/>
              <a:t>Natural family planning (aka “the rhythm method”) is permitted.</a:t>
            </a:r>
          </a:p>
          <a:p>
            <a:r>
              <a:rPr lang="en-US" sz="3000" dirty="0"/>
              <a:t>Consequences of artificial contraception:</a:t>
            </a:r>
          </a:p>
          <a:p>
            <a:pPr lvl="2"/>
            <a:r>
              <a:rPr lang="en-US" sz="2800" dirty="0"/>
              <a:t>More marital infidelity</a:t>
            </a:r>
          </a:p>
          <a:p>
            <a:pPr lvl="2"/>
            <a:r>
              <a:rPr lang="en-US" sz="2800" dirty="0"/>
              <a:t>More objectification of women</a:t>
            </a:r>
          </a:p>
          <a:p>
            <a:pPr lvl="2"/>
            <a:r>
              <a:rPr lang="en-US" sz="2800" dirty="0"/>
              <a:t>More government intrusion</a:t>
            </a:r>
          </a:p>
        </p:txBody>
      </p:sp>
      <p:pic>
        <p:nvPicPr>
          <p:cNvPr id="1026" name="Picture 2" descr="Pope Paul VI - Wikipedia">
            <a:extLst>
              <a:ext uri="{FF2B5EF4-FFF2-40B4-BE49-F238E27FC236}">
                <a16:creationId xmlns:a16="http://schemas.microsoft.com/office/drawing/2014/main" id="{08A58574-6B8B-4DEB-8FAB-BCA4BB4066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87" r="594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D3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316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5C2F-87F0-4FAA-B2E1-BFBA62FFE75F}"/>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biblical case for openness to procreation as the “default setting” for marriage</a:t>
            </a:r>
          </a:p>
        </p:txBody>
      </p:sp>
      <p:sp>
        <p:nvSpPr>
          <p:cNvPr id="3" name="Content Placeholder 2">
            <a:extLst>
              <a:ext uri="{FF2B5EF4-FFF2-40B4-BE49-F238E27FC236}">
                <a16:creationId xmlns:a16="http://schemas.microsoft.com/office/drawing/2014/main" id="{0FFBE8DD-BADA-44CD-AF85-E5C3D8BF3F6F}"/>
              </a:ext>
            </a:extLst>
          </p:cNvPr>
          <p:cNvSpPr>
            <a:spLocks noGrp="1"/>
          </p:cNvSpPr>
          <p:nvPr>
            <p:ph idx="1"/>
          </p:nvPr>
        </p:nvSpPr>
        <p:spPr>
          <a:xfrm>
            <a:off x="838200" y="1825625"/>
            <a:ext cx="10763250" cy="4351338"/>
          </a:xfrm>
        </p:spPr>
        <p:txBody>
          <a:bodyPr>
            <a:normAutofit/>
          </a:bodyPr>
          <a:lstStyle/>
          <a:p>
            <a:pPr marL="514350" indent="-514350">
              <a:buFont typeface="+mj-lt"/>
              <a:buAutoNum type="arabicPeriod"/>
            </a:pPr>
            <a:r>
              <a:rPr lang="en-US" dirty="0"/>
              <a:t>“Be fruitful and multiply” is a command, not an invitation (Gen. 1:28).</a:t>
            </a:r>
          </a:p>
          <a:p>
            <a:pPr marL="514350" indent="-514350">
              <a:buFont typeface="+mj-lt"/>
              <a:buAutoNum type="arabicPeriod"/>
            </a:pPr>
            <a:r>
              <a:rPr lang="en-US" dirty="0"/>
              <a:t>God’s purpose for marriage is “godly offspring” (Mal. 2:15).</a:t>
            </a:r>
          </a:p>
          <a:p>
            <a:pPr marL="514350" indent="-514350">
              <a:buFont typeface="+mj-lt"/>
              <a:buAutoNum type="arabicPeriod"/>
            </a:pPr>
            <a:r>
              <a:rPr lang="en-US" dirty="0"/>
              <a:t>Children are a blessing from the Lord (Psalm 127:3-5).</a:t>
            </a:r>
          </a:p>
          <a:p>
            <a:pPr marL="514350" indent="-514350">
              <a:buFont typeface="+mj-lt"/>
              <a:buAutoNum type="arabicPeriod"/>
            </a:pPr>
            <a:r>
              <a:rPr lang="en-US" dirty="0"/>
              <a:t>Onan, the only biblical example of intentional childlessness in marriage, is condemned for it (Gen. 38:8-10).</a:t>
            </a:r>
          </a:p>
          <a:p>
            <a:pPr marL="514350" indent="-514350">
              <a:buFont typeface="+mj-lt"/>
              <a:buAutoNum type="arabicPeriod"/>
            </a:pPr>
            <a:r>
              <a:rPr lang="en-US" dirty="0"/>
              <a:t>Paul calls homosexual relationships “unnatural” (Rom. 1:24-27). They are unnatural because they are inherently/structurally sterile.</a:t>
            </a:r>
          </a:p>
          <a:p>
            <a:pPr lvl="1"/>
            <a:r>
              <a:rPr lang="en-US" sz="2600" dirty="0"/>
              <a:t>An infertile straight couple is </a:t>
            </a:r>
            <a:r>
              <a:rPr lang="en-US" sz="2600" i="1" dirty="0"/>
              <a:t>accidentally </a:t>
            </a:r>
            <a:r>
              <a:rPr lang="en-US" sz="2600" dirty="0"/>
              <a:t>sterile, not </a:t>
            </a:r>
            <a:r>
              <a:rPr lang="en-US" sz="2600" i="1" dirty="0"/>
              <a:t>inherently</a:t>
            </a:r>
            <a:r>
              <a:rPr lang="en-US" sz="2600" dirty="0"/>
              <a:t> so.</a:t>
            </a:r>
          </a:p>
        </p:txBody>
      </p:sp>
    </p:spTree>
    <p:extLst>
      <p:ext uri="{BB962C8B-B14F-4D97-AF65-F5344CB8AC3E}">
        <p14:creationId xmlns:p14="http://schemas.microsoft.com/office/powerpoint/2010/main" val="3669069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C14C-50C4-44D3-8218-8ADBDE61B080}"/>
              </a:ext>
            </a:extLst>
          </p:cNvPr>
          <p:cNvSpPr>
            <a:spLocks noGrp="1"/>
          </p:cNvSpPr>
          <p:nvPr>
            <p:ph type="title"/>
          </p:nvPr>
        </p:nvSpPr>
        <p:spPr>
          <a:xfrm>
            <a:off x="660400" y="243840"/>
            <a:ext cx="5820779" cy="696328"/>
          </a:xfrm>
        </p:spPr>
        <p:txBody>
          <a:bodyPr>
            <a:normAutofit/>
          </a:bodyPr>
          <a:lstStyle/>
          <a:p>
            <a:r>
              <a:rPr lang="en-US" dirty="0">
                <a:effectLst>
                  <a:outerShdw blurRad="38100" dist="38100" dir="2700000" algn="tl">
                    <a:srgbClr val="000000">
                      <a:alpha val="43137"/>
                    </a:srgbClr>
                  </a:outerShdw>
                </a:effectLst>
              </a:rPr>
              <a:t>Analogy from adoption</a:t>
            </a:r>
          </a:p>
        </p:txBody>
      </p:sp>
      <p:sp>
        <p:nvSpPr>
          <p:cNvPr id="3" name="Content Placeholder 2">
            <a:extLst>
              <a:ext uri="{FF2B5EF4-FFF2-40B4-BE49-F238E27FC236}">
                <a16:creationId xmlns:a16="http://schemas.microsoft.com/office/drawing/2014/main" id="{54507FE6-531A-4D8A-9962-07DB25133D7D}"/>
              </a:ext>
            </a:extLst>
          </p:cNvPr>
          <p:cNvSpPr>
            <a:spLocks noGrp="1"/>
          </p:cNvSpPr>
          <p:nvPr>
            <p:ph idx="1"/>
          </p:nvPr>
        </p:nvSpPr>
        <p:spPr>
          <a:xfrm>
            <a:off x="294640" y="1001129"/>
            <a:ext cx="6146800" cy="5602186"/>
          </a:xfrm>
        </p:spPr>
        <p:txBody>
          <a:bodyPr anchor="t">
            <a:noAutofit/>
          </a:bodyPr>
          <a:lstStyle/>
          <a:p>
            <a:r>
              <a:rPr lang="en-US" sz="3200" dirty="0"/>
              <a:t>Ordinarily, a child has a right to his/her natural mother and father. This is the “default setting” for a child.</a:t>
            </a:r>
          </a:p>
          <a:p>
            <a:r>
              <a:rPr lang="en-US" sz="3200" dirty="0"/>
              <a:t>Therefore, a parent may not place their child in adoption merely for the sake of personal convenience.</a:t>
            </a:r>
          </a:p>
          <a:p>
            <a:r>
              <a:rPr lang="en-US" sz="3200" dirty="0"/>
              <a:t>However, in extreme circumstances (e.g., poverty, serious medical conditions, etc.), the parent may place their child in adoption.</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Free Adoption Clipart, Download Free Clip Art, Free Clip Art on Clipart  Library">
            <a:extLst>
              <a:ext uri="{FF2B5EF4-FFF2-40B4-BE49-F238E27FC236}">
                <a16:creationId xmlns:a16="http://schemas.microsoft.com/office/drawing/2014/main" id="{7F1B24A0-DF13-4DEB-B3F9-44D726E4E8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69"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8958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E59B-5BF6-4DB4-9C3D-44BD3621ADC2}"/>
              </a:ext>
            </a:extLst>
          </p:cNvPr>
          <p:cNvSpPr>
            <a:spLocks noGrp="1"/>
          </p:cNvSpPr>
          <p:nvPr>
            <p:ph type="title"/>
          </p:nvPr>
        </p:nvSpPr>
        <p:spPr>
          <a:xfrm>
            <a:off x="371475" y="365125"/>
            <a:ext cx="11439525" cy="1325563"/>
          </a:xfrm>
        </p:spPr>
        <p:txBody>
          <a:bodyPr/>
          <a:lstStyle/>
          <a:p>
            <a:r>
              <a:rPr lang="en-US" dirty="0">
                <a:effectLst>
                  <a:outerShdw blurRad="38100" dist="38100" dir="2700000" algn="tl">
                    <a:srgbClr val="000000">
                      <a:alpha val="43137"/>
                    </a:srgbClr>
                  </a:outerShdw>
                </a:effectLst>
              </a:rPr>
              <a:t>Analogy from eating</a:t>
            </a:r>
          </a:p>
        </p:txBody>
      </p:sp>
      <p:sp>
        <p:nvSpPr>
          <p:cNvPr id="3" name="Content Placeholder 2">
            <a:extLst>
              <a:ext uri="{FF2B5EF4-FFF2-40B4-BE49-F238E27FC236}">
                <a16:creationId xmlns:a16="http://schemas.microsoft.com/office/drawing/2014/main" id="{FC467A4E-9B06-4213-9E97-CDBEFB46B66E}"/>
              </a:ext>
            </a:extLst>
          </p:cNvPr>
          <p:cNvSpPr>
            <a:spLocks noGrp="1"/>
          </p:cNvSpPr>
          <p:nvPr>
            <p:ph idx="1"/>
          </p:nvPr>
        </p:nvSpPr>
        <p:spPr/>
        <p:txBody>
          <a:bodyPr>
            <a:normAutofit lnSpcReduction="10000"/>
          </a:bodyPr>
          <a:lstStyle/>
          <a:p>
            <a:r>
              <a:rPr lang="en-US" sz="3200" dirty="0"/>
              <a:t>Eating is for nourishment and for enjoyment.</a:t>
            </a:r>
          </a:p>
          <a:p>
            <a:r>
              <a:rPr lang="en-US" sz="3200" dirty="0"/>
              <a:t>Nourishment involves the coordination of both </a:t>
            </a:r>
            <a:r>
              <a:rPr lang="en-US" sz="3200" u="sng" dirty="0"/>
              <a:t>voluntary</a:t>
            </a:r>
            <a:r>
              <a:rPr lang="en-US" sz="3200" dirty="0"/>
              <a:t> acts (chewing and swallowing) and </a:t>
            </a:r>
            <a:r>
              <a:rPr lang="en-US" sz="3200" u="sng" dirty="0"/>
              <a:t>involuntary</a:t>
            </a:r>
            <a:r>
              <a:rPr lang="en-US" sz="3200" dirty="0"/>
              <a:t> acts (intestinal absorption of nutrients).</a:t>
            </a:r>
          </a:p>
          <a:p>
            <a:r>
              <a:rPr lang="en-US" sz="3200" dirty="0"/>
              <a:t>When the goal of nourishment is prevented </a:t>
            </a:r>
            <a:r>
              <a:rPr lang="en-US" sz="3200" u="sng" dirty="0"/>
              <a:t>involuntarily</a:t>
            </a:r>
            <a:r>
              <a:rPr lang="en-US" sz="3200" dirty="0"/>
              <a:t> (such as through intestinal failure), this is lamentable but not immoral.</a:t>
            </a:r>
          </a:p>
          <a:p>
            <a:r>
              <a:rPr lang="en-US" sz="3200" dirty="0"/>
              <a:t>When the goal of nourishment is prevented </a:t>
            </a:r>
            <a:r>
              <a:rPr lang="en-US" sz="3200" u="sng" dirty="0"/>
              <a:t>voluntarily</a:t>
            </a:r>
            <a:r>
              <a:rPr lang="en-US" sz="3200" dirty="0"/>
              <a:t> (such as in bulimia), eating becomes unnatural and immoral.</a:t>
            </a:r>
          </a:p>
        </p:txBody>
      </p:sp>
    </p:spTree>
    <p:extLst>
      <p:ext uri="{BB962C8B-B14F-4D97-AF65-F5344CB8AC3E}">
        <p14:creationId xmlns:p14="http://schemas.microsoft.com/office/powerpoint/2010/main" val="2074222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7D35-BB81-4031-90D2-4FAA002ABAB1}"/>
              </a:ext>
            </a:extLst>
          </p:cNvPr>
          <p:cNvSpPr>
            <a:spLocks noGrp="1"/>
          </p:cNvSpPr>
          <p:nvPr>
            <p:ph type="title"/>
          </p:nvPr>
        </p:nvSpPr>
        <p:spPr>
          <a:xfrm>
            <a:off x="4965430" y="629268"/>
            <a:ext cx="6586491" cy="1286160"/>
          </a:xfrm>
        </p:spPr>
        <p:txBody>
          <a:bodyPr anchor="b">
            <a:normAutofit/>
          </a:bodyPr>
          <a:lstStyle/>
          <a:p>
            <a:r>
              <a:rPr lang="en-US" sz="3700" dirty="0">
                <a:effectLst>
                  <a:outerShdw blurRad="38100" dist="38100" dir="2700000" algn="tl">
                    <a:srgbClr val="000000">
                      <a:alpha val="43137"/>
                    </a:srgbClr>
                  </a:outerShdw>
                </a:effectLst>
              </a:rPr>
              <a:t>The ethical danger of hormonal birth control (aka “the Pill”)</a:t>
            </a:r>
          </a:p>
        </p:txBody>
      </p:sp>
      <p:sp>
        <p:nvSpPr>
          <p:cNvPr id="3" name="Content Placeholder 2">
            <a:extLst>
              <a:ext uri="{FF2B5EF4-FFF2-40B4-BE49-F238E27FC236}">
                <a16:creationId xmlns:a16="http://schemas.microsoft.com/office/drawing/2014/main" id="{D066B845-8DFC-483B-9412-87BEABCEA756}"/>
              </a:ext>
            </a:extLst>
          </p:cNvPr>
          <p:cNvSpPr>
            <a:spLocks noGrp="1"/>
          </p:cNvSpPr>
          <p:nvPr>
            <p:ph idx="1"/>
          </p:nvPr>
        </p:nvSpPr>
        <p:spPr>
          <a:xfrm>
            <a:off x="4965431" y="2438400"/>
            <a:ext cx="7013209" cy="4216396"/>
          </a:xfrm>
        </p:spPr>
        <p:txBody>
          <a:bodyPr>
            <a:normAutofit fontScale="92500" lnSpcReduction="10000"/>
          </a:bodyPr>
          <a:lstStyle/>
          <a:p>
            <a:pPr marL="457200" indent="-457200">
              <a:buFont typeface="+mj-lt"/>
              <a:buAutoNum type="arabicPeriod"/>
            </a:pPr>
            <a:r>
              <a:rPr lang="en-US" sz="3200" dirty="0"/>
              <a:t>Prevents ovulation, which in turn prevents an egg from being fertilized.</a:t>
            </a:r>
          </a:p>
          <a:p>
            <a:pPr marL="457200" indent="-457200">
              <a:buFont typeface="+mj-lt"/>
              <a:buAutoNum type="arabicPeriod"/>
            </a:pPr>
            <a:r>
              <a:rPr lang="en-US" sz="3200" dirty="0"/>
              <a:t>Thickens the mucus lining of the cervix, which in turn prevents sperm from reaching the egg.</a:t>
            </a:r>
          </a:p>
          <a:p>
            <a:pPr marL="457200" indent="-457200">
              <a:buFont typeface="+mj-lt"/>
              <a:buAutoNum type="arabicPeriod"/>
            </a:pPr>
            <a:r>
              <a:rPr lang="en-US" sz="3200" dirty="0"/>
              <a:t>Thins the endometrial lining of the uterus, which in turn prevents an </a:t>
            </a:r>
            <a:r>
              <a:rPr lang="en-US" sz="3200" i="1" dirty="0"/>
              <a:t>already fertilized embryo</a:t>
            </a:r>
            <a:r>
              <a:rPr lang="en-US" sz="3200" dirty="0"/>
              <a:t> from implanting, thus starving it to death. This is rare, but possible.</a:t>
            </a:r>
          </a:p>
        </p:txBody>
      </p:sp>
      <p:pic>
        <p:nvPicPr>
          <p:cNvPr id="2050" name="Picture 2" descr="Link between taking birth control as a teen and depression is murky |  Science News">
            <a:extLst>
              <a:ext uri="{FF2B5EF4-FFF2-40B4-BE49-F238E27FC236}">
                <a16:creationId xmlns:a16="http://schemas.microsoft.com/office/drawing/2014/main" id="{334A80AC-CADD-4BE2-881C-814976FD6D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49" r="2153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8CF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0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A057-8C64-4B3B-BC55-BD3877D924C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Objections to openness to procreation in marriage</a:t>
            </a:r>
          </a:p>
        </p:txBody>
      </p:sp>
      <p:sp>
        <p:nvSpPr>
          <p:cNvPr id="3" name="Content Placeholder 2">
            <a:extLst>
              <a:ext uri="{FF2B5EF4-FFF2-40B4-BE49-F238E27FC236}">
                <a16:creationId xmlns:a16="http://schemas.microsoft.com/office/drawing/2014/main" id="{874B142F-1ACD-4B74-9D1A-A77471D95648}"/>
              </a:ext>
            </a:extLst>
          </p:cNvPr>
          <p:cNvSpPr>
            <a:spLocks noGrp="1"/>
          </p:cNvSpPr>
          <p:nvPr>
            <p:ph idx="1"/>
          </p:nvPr>
        </p:nvSpPr>
        <p:spPr/>
        <p:txBody>
          <a:bodyPr>
            <a:normAutofit/>
          </a:bodyPr>
          <a:lstStyle/>
          <a:p>
            <a:r>
              <a:rPr lang="en-US" sz="3200" dirty="0"/>
              <a:t>“The Bible says to be fruitful and multiply, but we’ve already done that. Just look around! We can check that command off our checklist.”</a:t>
            </a:r>
          </a:p>
          <a:p>
            <a:r>
              <a:rPr lang="en-US" sz="3200" dirty="0"/>
              <a:t>“Having kids puts a strain on the earth’s resources.”</a:t>
            </a:r>
          </a:p>
          <a:p>
            <a:r>
              <a:rPr lang="en-US" sz="3200" dirty="0"/>
              <a:t>“Having kids will increase our carbon footprint and cause damage to the environment.”</a:t>
            </a:r>
          </a:p>
          <a:p>
            <a:r>
              <a:rPr lang="en-US" sz="3200" dirty="0"/>
              <a:t>“Not all married couples are cut out to have kids.”</a:t>
            </a:r>
          </a:p>
        </p:txBody>
      </p:sp>
    </p:spTree>
    <p:extLst>
      <p:ext uri="{BB962C8B-B14F-4D97-AF65-F5344CB8AC3E}">
        <p14:creationId xmlns:p14="http://schemas.microsoft.com/office/powerpoint/2010/main" val="41305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C514-9CC9-4105-8C8D-E9D6625A838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Resources</a:t>
            </a:r>
          </a:p>
        </p:txBody>
      </p:sp>
      <p:sp>
        <p:nvSpPr>
          <p:cNvPr id="3" name="Content Placeholder 2">
            <a:extLst>
              <a:ext uri="{FF2B5EF4-FFF2-40B4-BE49-F238E27FC236}">
                <a16:creationId xmlns:a16="http://schemas.microsoft.com/office/drawing/2014/main" id="{5C8B8699-16F4-4CB9-9A55-9A9BC756D6FD}"/>
              </a:ext>
            </a:extLst>
          </p:cNvPr>
          <p:cNvSpPr>
            <a:spLocks noGrp="1"/>
          </p:cNvSpPr>
          <p:nvPr>
            <p:ph idx="1"/>
          </p:nvPr>
        </p:nvSpPr>
        <p:spPr/>
        <p:txBody>
          <a:bodyPr>
            <a:normAutofit lnSpcReduction="10000"/>
          </a:bodyPr>
          <a:lstStyle/>
          <a:p>
            <a:r>
              <a:rPr lang="en-US" sz="3200" dirty="0"/>
              <a:t>“Moms Don’t Dad and Dads Don’t Mom,” </a:t>
            </a:r>
            <a:r>
              <a:rPr lang="en-US" sz="3200" dirty="0" err="1"/>
              <a:t>BreakPoint</a:t>
            </a:r>
            <a:r>
              <a:rPr lang="en-US" sz="3200" dirty="0"/>
              <a:t> Podcast (November 25, 2020)</a:t>
            </a:r>
          </a:p>
          <a:p>
            <a:r>
              <a:rPr lang="en-US" sz="3200" dirty="0"/>
              <a:t>Allan Carlson, “Children of the Reformation: A Short &amp; Surprising History of Protestantism &amp; Contraception,” </a:t>
            </a:r>
            <a:r>
              <a:rPr lang="en-US" sz="3200" i="1" dirty="0"/>
              <a:t>Touchstone: A Journal of Mere Christianity </a:t>
            </a:r>
            <a:r>
              <a:rPr lang="en-US" sz="3200" dirty="0"/>
              <a:t>(May 2007)</a:t>
            </a:r>
          </a:p>
          <a:p>
            <a:r>
              <a:rPr lang="en-US" sz="3200" dirty="0"/>
              <a:t>“The Economics of Sex,” by The Austin Institute (YouTube video)</a:t>
            </a:r>
          </a:p>
          <a:p>
            <a:r>
              <a:rPr lang="en-US" sz="3200" dirty="0"/>
              <a:t>“Protestants and Contraception,” by Evan </a:t>
            </a:r>
            <a:r>
              <a:rPr lang="en-US" sz="3200" dirty="0" err="1"/>
              <a:t>Lenow</a:t>
            </a:r>
            <a:r>
              <a:rPr lang="en-US" sz="3200" dirty="0"/>
              <a:t>, </a:t>
            </a:r>
            <a:r>
              <a:rPr lang="en-US" sz="3200" i="1" dirty="0"/>
              <a:t>First Things </a:t>
            </a:r>
            <a:r>
              <a:rPr lang="en-US" sz="3200" dirty="0"/>
              <a:t>(January 2018)</a:t>
            </a:r>
          </a:p>
        </p:txBody>
      </p:sp>
    </p:spTree>
    <p:extLst>
      <p:ext uri="{BB962C8B-B14F-4D97-AF65-F5344CB8AC3E}">
        <p14:creationId xmlns:p14="http://schemas.microsoft.com/office/powerpoint/2010/main" val="613424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9FE4-826A-4151-8DB1-4ACF8C28B8B7}"/>
              </a:ext>
            </a:extLst>
          </p:cNvPr>
          <p:cNvSpPr>
            <a:spLocks noGrp="1"/>
          </p:cNvSpPr>
          <p:nvPr>
            <p:ph type="title"/>
          </p:nvPr>
        </p:nvSpPr>
        <p:spPr>
          <a:xfrm>
            <a:off x="515938" y="365125"/>
            <a:ext cx="11085512" cy="1325563"/>
          </a:xfrm>
        </p:spPr>
        <p:txBody>
          <a:bodyPr/>
          <a:lstStyle/>
          <a:p>
            <a:r>
              <a:rPr lang="en-US" dirty="0">
                <a:effectLst>
                  <a:outerShdw blurRad="38100" dist="38100" dir="2700000" algn="tl">
                    <a:srgbClr val="000000">
                      <a:alpha val="43137"/>
                    </a:srgbClr>
                  </a:outerShdw>
                </a:effectLst>
              </a:rPr>
              <a:t>The natural law response: two views of marriage</a:t>
            </a:r>
          </a:p>
        </p:txBody>
      </p:sp>
      <p:sp>
        <p:nvSpPr>
          <p:cNvPr id="3" name="Text Placeholder 2">
            <a:extLst>
              <a:ext uri="{FF2B5EF4-FFF2-40B4-BE49-F238E27FC236}">
                <a16:creationId xmlns:a16="http://schemas.microsoft.com/office/drawing/2014/main" id="{6C3B4C04-8E0C-4915-98FB-233758DC5356}"/>
              </a:ext>
            </a:extLst>
          </p:cNvPr>
          <p:cNvSpPr>
            <a:spLocks noGrp="1"/>
          </p:cNvSpPr>
          <p:nvPr>
            <p:ph type="body" idx="1"/>
          </p:nvPr>
        </p:nvSpPr>
        <p:spPr/>
        <p:txBody>
          <a:bodyPr>
            <a:normAutofit/>
          </a:bodyPr>
          <a:lstStyle/>
          <a:p>
            <a:r>
              <a:rPr lang="en-US" sz="3600" dirty="0"/>
              <a:t>The conjugal view</a:t>
            </a:r>
          </a:p>
        </p:txBody>
      </p:sp>
      <p:sp>
        <p:nvSpPr>
          <p:cNvPr id="4" name="Content Placeholder 3">
            <a:extLst>
              <a:ext uri="{FF2B5EF4-FFF2-40B4-BE49-F238E27FC236}">
                <a16:creationId xmlns:a16="http://schemas.microsoft.com/office/drawing/2014/main" id="{BF9DC1A5-A1AD-4D56-B946-FFC8D6B2D65A}"/>
              </a:ext>
            </a:extLst>
          </p:cNvPr>
          <p:cNvSpPr>
            <a:spLocks noGrp="1"/>
          </p:cNvSpPr>
          <p:nvPr>
            <p:ph sz="half" idx="2"/>
          </p:nvPr>
        </p:nvSpPr>
        <p:spPr/>
        <p:txBody>
          <a:bodyPr>
            <a:normAutofit/>
          </a:bodyPr>
          <a:lstStyle/>
          <a:p>
            <a:r>
              <a:rPr lang="en-US" dirty="0"/>
              <a:t>A union of body and mind</a:t>
            </a:r>
          </a:p>
          <a:p>
            <a:r>
              <a:rPr lang="en-US" dirty="0"/>
              <a:t>Consummated by coitus</a:t>
            </a:r>
          </a:p>
          <a:p>
            <a:r>
              <a:rPr lang="en-US" dirty="0"/>
              <a:t>Ordered toward procreation</a:t>
            </a:r>
          </a:p>
          <a:p>
            <a:r>
              <a:rPr lang="en-US" dirty="0"/>
              <a:t>Permanent and exclusive</a:t>
            </a:r>
          </a:p>
          <a:p>
            <a:r>
              <a:rPr lang="en-US" dirty="0"/>
              <a:t>Centered on children’s needs</a:t>
            </a:r>
          </a:p>
          <a:p>
            <a:r>
              <a:rPr lang="en-US" dirty="0"/>
              <a:t>State recognition serves family stability and healthy citizenry</a:t>
            </a:r>
          </a:p>
        </p:txBody>
      </p:sp>
      <p:sp>
        <p:nvSpPr>
          <p:cNvPr id="5" name="Text Placeholder 4">
            <a:extLst>
              <a:ext uri="{FF2B5EF4-FFF2-40B4-BE49-F238E27FC236}">
                <a16:creationId xmlns:a16="http://schemas.microsoft.com/office/drawing/2014/main" id="{2763163D-FFEA-4616-9344-BD547B6A1D25}"/>
              </a:ext>
            </a:extLst>
          </p:cNvPr>
          <p:cNvSpPr>
            <a:spLocks noGrp="1"/>
          </p:cNvSpPr>
          <p:nvPr>
            <p:ph type="body" sz="quarter" idx="3"/>
          </p:nvPr>
        </p:nvSpPr>
        <p:spPr/>
        <p:txBody>
          <a:bodyPr>
            <a:normAutofit/>
          </a:bodyPr>
          <a:lstStyle/>
          <a:p>
            <a:r>
              <a:rPr lang="en-US" sz="3600" dirty="0"/>
              <a:t>The revisionist view</a:t>
            </a:r>
          </a:p>
        </p:txBody>
      </p:sp>
      <p:sp>
        <p:nvSpPr>
          <p:cNvPr id="6" name="Content Placeholder 5">
            <a:extLst>
              <a:ext uri="{FF2B5EF4-FFF2-40B4-BE49-F238E27FC236}">
                <a16:creationId xmlns:a16="http://schemas.microsoft.com/office/drawing/2014/main" id="{617CE7C4-9F61-4E34-B16D-1452E600DE8F}"/>
              </a:ext>
            </a:extLst>
          </p:cNvPr>
          <p:cNvSpPr>
            <a:spLocks noGrp="1"/>
          </p:cNvSpPr>
          <p:nvPr>
            <p:ph sz="quarter" idx="4"/>
          </p:nvPr>
        </p:nvSpPr>
        <p:spPr>
          <a:xfrm>
            <a:off x="6172200" y="2505075"/>
            <a:ext cx="5448300" cy="3684588"/>
          </a:xfrm>
        </p:spPr>
        <p:txBody>
          <a:bodyPr>
            <a:normAutofit/>
          </a:bodyPr>
          <a:lstStyle/>
          <a:p>
            <a:r>
              <a:rPr lang="en-US" dirty="0"/>
              <a:t>An emotional/romantic union</a:t>
            </a:r>
          </a:p>
          <a:p>
            <a:r>
              <a:rPr lang="en-US" dirty="0"/>
              <a:t>Enhanced by sexual activity</a:t>
            </a:r>
          </a:p>
          <a:p>
            <a:r>
              <a:rPr lang="en-US" dirty="0"/>
              <a:t>Child-rearing is optional</a:t>
            </a:r>
          </a:p>
          <a:p>
            <a:r>
              <a:rPr lang="en-US" dirty="0"/>
              <a:t>Permanence/exclusivity optional</a:t>
            </a:r>
          </a:p>
          <a:p>
            <a:r>
              <a:rPr lang="en-US" dirty="0"/>
              <a:t>Centered on adults’ rights</a:t>
            </a:r>
          </a:p>
          <a:p>
            <a:r>
              <a:rPr lang="en-US" dirty="0"/>
              <a:t>State recognition serves social affirmation</a:t>
            </a:r>
          </a:p>
        </p:txBody>
      </p:sp>
    </p:spTree>
    <p:extLst>
      <p:ext uri="{BB962C8B-B14F-4D97-AF65-F5344CB8AC3E}">
        <p14:creationId xmlns:p14="http://schemas.microsoft.com/office/powerpoint/2010/main" val="3487081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Major League Baseball logo - Wikipedia">
            <a:extLst>
              <a:ext uri="{FF2B5EF4-FFF2-40B4-BE49-F238E27FC236}">
                <a16:creationId xmlns:a16="http://schemas.microsoft.com/office/drawing/2014/main" id="{2B17CA06-281E-495B-B60C-E8E85D1E29AE}"/>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381000" y="623888"/>
            <a:ext cx="11430000" cy="6181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DA6EFA-F135-4ECD-8015-ADB008452114}"/>
              </a:ext>
            </a:extLst>
          </p:cNvPr>
          <p:cNvSpPr>
            <a:spLocks noGrp="1"/>
          </p:cNvSpPr>
          <p:nvPr>
            <p:ph type="title"/>
          </p:nvPr>
        </p:nvSpPr>
        <p:spPr>
          <a:xfrm>
            <a:off x="838200" y="134302"/>
            <a:ext cx="10515600" cy="838201"/>
          </a:xfrm>
        </p:spPr>
        <p:txBody>
          <a:bodyPr>
            <a:normAutofit/>
          </a:bodyPr>
          <a:lstStyle/>
          <a:p>
            <a:pPr algn="ctr"/>
            <a:r>
              <a:rPr lang="en-US" sz="5400" b="1" dirty="0">
                <a:latin typeface="Franklin Gothic Medium Cond" panose="020B0606030402020204" pitchFamily="34" charset="0"/>
              </a:rPr>
              <a:t>MARRIAGE LEAGUE BASEBALL</a:t>
            </a:r>
          </a:p>
        </p:txBody>
      </p:sp>
      <p:sp>
        <p:nvSpPr>
          <p:cNvPr id="3" name="Content Placeholder 2">
            <a:extLst>
              <a:ext uri="{FF2B5EF4-FFF2-40B4-BE49-F238E27FC236}">
                <a16:creationId xmlns:a16="http://schemas.microsoft.com/office/drawing/2014/main" id="{718E3C2E-16EB-473B-A410-1ABB3D086B48}"/>
              </a:ext>
            </a:extLst>
          </p:cNvPr>
          <p:cNvSpPr>
            <a:spLocks noGrp="1"/>
          </p:cNvSpPr>
          <p:nvPr>
            <p:ph idx="1"/>
          </p:nvPr>
        </p:nvSpPr>
        <p:spPr>
          <a:xfrm>
            <a:off x="742950" y="1371599"/>
            <a:ext cx="10610850" cy="5267325"/>
          </a:xfrm>
        </p:spPr>
        <p:txBody>
          <a:bodyPr>
            <a:normAutofit lnSpcReduction="10000"/>
          </a:bodyPr>
          <a:lstStyle/>
          <a:p>
            <a:r>
              <a:rPr lang="en-US" b="1" u="sng" dirty="0">
                <a:latin typeface="Franklin Gothic Book" panose="020B0503020102020204" pitchFamily="34" charset="0"/>
              </a:rPr>
              <a:t>Team Fertile</a:t>
            </a:r>
            <a:r>
              <a:rPr lang="en-US" dirty="0">
                <a:latin typeface="Franklin Gothic Book" panose="020B0503020102020204" pitchFamily="34" charset="0"/>
              </a:rPr>
              <a:t> plays to win. They practice regularly and play by the rules, and sometimes it pays off. Their fans love them and cheer every time they win.</a:t>
            </a:r>
            <a:endParaRPr lang="en-US" i="1" dirty="0">
              <a:latin typeface="Franklin Gothic Book" panose="020B0503020102020204" pitchFamily="34" charset="0"/>
            </a:endParaRPr>
          </a:p>
          <a:p>
            <a:r>
              <a:rPr lang="en-US" b="1" u="sng" dirty="0">
                <a:latin typeface="Franklin Gothic Book" panose="020B0503020102020204" pitchFamily="34" charset="0"/>
              </a:rPr>
              <a:t>Team Infertile</a:t>
            </a:r>
            <a:r>
              <a:rPr lang="en-US" dirty="0">
                <a:latin typeface="Franklin Gothic Book" panose="020B0503020102020204" pitchFamily="34" charset="0"/>
              </a:rPr>
              <a:t> also plays to win. They practice regularly and play by the rules, but never manage to win. Their fans love them and mourn every loss.</a:t>
            </a:r>
            <a:endParaRPr lang="en-US" i="1" dirty="0">
              <a:latin typeface="Franklin Gothic Book" panose="020B0503020102020204" pitchFamily="34" charset="0"/>
            </a:endParaRPr>
          </a:p>
          <a:p>
            <a:r>
              <a:rPr lang="en-US" b="1" u="sng" dirty="0">
                <a:latin typeface="Franklin Gothic Book" panose="020B0503020102020204" pitchFamily="34" charset="0"/>
              </a:rPr>
              <a:t>Team Intentionally Childless</a:t>
            </a:r>
            <a:r>
              <a:rPr lang="en-US" dirty="0">
                <a:latin typeface="Franklin Gothic Book" panose="020B0503020102020204" pitchFamily="34" charset="0"/>
              </a:rPr>
              <a:t> doesn’t play to win. They show up to the games and wear the uniforms, but they have no interest in scoring runs. They don’t have any fans.</a:t>
            </a:r>
            <a:endParaRPr lang="en-US" i="1" dirty="0">
              <a:latin typeface="Franklin Gothic Book" panose="020B0503020102020204" pitchFamily="34" charset="0"/>
            </a:endParaRPr>
          </a:p>
          <a:p>
            <a:r>
              <a:rPr lang="en-US" b="1" u="sng" dirty="0">
                <a:latin typeface="Franklin Gothic Book" panose="020B0503020102020204" pitchFamily="34" charset="0"/>
              </a:rPr>
              <a:t>Team Gay</a:t>
            </a:r>
            <a:r>
              <a:rPr lang="en-US" dirty="0">
                <a:latin typeface="Franklin Gothic Book" panose="020B0503020102020204" pitchFamily="34" charset="0"/>
              </a:rPr>
              <a:t> shows up to the games wearing hockey gear. They play by the rules of hockey rather than baseball, but they insist that everyone calls them a baseball team. The other teams’ fans want them ejected from the league.</a:t>
            </a:r>
          </a:p>
        </p:txBody>
      </p:sp>
    </p:spTree>
    <p:extLst>
      <p:ext uri="{BB962C8B-B14F-4D97-AF65-F5344CB8AC3E}">
        <p14:creationId xmlns:p14="http://schemas.microsoft.com/office/powerpoint/2010/main" val="343870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259CB-683A-4CD6-8795-AA82BD40B5AA}"/>
              </a:ext>
            </a:extLst>
          </p:cNvPr>
          <p:cNvSpPr>
            <a:spLocks noGrp="1"/>
          </p:cNvSpPr>
          <p:nvPr>
            <p:ph idx="1"/>
          </p:nvPr>
        </p:nvSpPr>
        <p:spPr>
          <a:xfrm>
            <a:off x="838200" y="857250"/>
            <a:ext cx="10515600" cy="5319713"/>
          </a:xfrm>
        </p:spPr>
        <p:txBody>
          <a:bodyPr>
            <a:normAutofit lnSpcReduction="10000"/>
          </a:bodyPr>
          <a:lstStyle/>
          <a:p>
            <a:pPr marL="0" indent="0" algn="just">
              <a:buNone/>
            </a:pPr>
            <a:r>
              <a:rPr lang="en-US" dirty="0"/>
              <a:t>Then the LORD God said, “It is not good that the man should be alone; I will make him a helper fit for him.” Now out of the ground the LORD God had formed every beast of the field and every bird of the heavens and brought them to the man to see what he would call them. And whatever the man called every living creature, that was its name. The man gave names to all livestock and to the birds of the heavens and to every beast of the field. But for Adam there was not found a helper fit for him. So the LORD God caused a deep sleep to fall upon the man, and while he slept took one of his ribs and closed up its place with flesh. And the rib that the LORD God had taken from the man he made into a woman and brought her to the man. Then the man said, “This at last is bone of my bones and flesh of my flesh; she shall be called Woman, because she was taken out of Man.” Therefore a man shall leave his father and his mother and hold fast to his wife, and they shall become one flesh. (Genesis 2:18-24)</a:t>
            </a:r>
          </a:p>
        </p:txBody>
      </p:sp>
    </p:spTree>
    <p:extLst>
      <p:ext uri="{BB962C8B-B14F-4D97-AF65-F5344CB8AC3E}">
        <p14:creationId xmlns:p14="http://schemas.microsoft.com/office/powerpoint/2010/main" val="1367475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Right 11">
            <a:extLst>
              <a:ext uri="{FF2B5EF4-FFF2-40B4-BE49-F238E27FC236}">
                <a16:creationId xmlns:a16="http://schemas.microsoft.com/office/drawing/2014/main" id="{E3B0D2EB-E6F4-4C29-986B-5D2DCD0ED495}"/>
              </a:ext>
            </a:extLst>
          </p:cNvPr>
          <p:cNvSpPr/>
          <p:nvPr/>
        </p:nvSpPr>
        <p:spPr>
          <a:xfrm rot="3238370" flipH="1" flipV="1">
            <a:off x="8379987" y="3899466"/>
            <a:ext cx="1057275" cy="123825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7C34170-BB2A-4C94-8253-22046BB38D6C}"/>
              </a:ext>
            </a:extLst>
          </p:cNvPr>
          <p:cNvSpPr/>
          <p:nvPr/>
        </p:nvSpPr>
        <p:spPr>
          <a:xfrm rot="18361630" flipV="1">
            <a:off x="2952749" y="4004240"/>
            <a:ext cx="1057275" cy="123825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2C97899-6BA4-4443-8D06-CCE9045511FD}"/>
              </a:ext>
            </a:extLst>
          </p:cNvPr>
          <p:cNvSpPr/>
          <p:nvPr/>
        </p:nvSpPr>
        <p:spPr>
          <a:xfrm rot="18361630" flipH="1">
            <a:off x="8305799" y="1775389"/>
            <a:ext cx="1057275" cy="123825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36D98CF-3774-4EBE-9EAB-CC00472201D1}"/>
              </a:ext>
            </a:extLst>
          </p:cNvPr>
          <p:cNvSpPr/>
          <p:nvPr/>
        </p:nvSpPr>
        <p:spPr>
          <a:xfrm rot="3238370">
            <a:off x="2800349" y="1775390"/>
            <a:ext cx="1057275" cy="123825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81A43DE-4952-4FF0-A645-970D878E8DF5}"/>
              </a:ext>
            </a:extLst>
          </p:cNvPr>
          <p:cNvSpPr/>
          <p:nvPr/>
        </p:nvSpPr>
        <p:spPr>
          <a:xfrm>
            <a:off x="952499" y="647699"/>
            <a:ext cx="3038475" cy="1609725"/>
          </a:xfrm>
          <a:prstGeom prst="ellipse">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Technology</a:t>
            </a:r>
          </a:p>
          <a:p>
            <a:pPr algn="ctr"/>
            <a:r>
              <a:rPr lang="en-US" sz="2400" dirty="0"/>
              <a:t>(The pill, the internet, etc.)</a:t>
            </a:r>
          </a:p>
        </p:txBody>
      </p:sp>
      <p:sp>
        <p:nvSpPr>
          <p:cNvPr id="5" name="Oval 4">
            <a:extLst>
              <a:ext uri="{FF2B5EF4-FFF2-40B4-BE49-F238E27FC236}">
                <a16:creationId xmlns:a16="http://schemas.microsoft.com/office/drawing/2014/main" id="{806B39D5-9F70-46CE-AB5C-6B8F599AFDD1}"/>
              </a:ext>
            </a:extLst>
          </p:cNvPr>
          <p:cNvSpPr/>
          <p:nvPr/>
        </p:nvSpPr>
        <p:spPr>
          <a:xfrm>
            <a:off x="8248650" y="647699"/>
            <a:ext cx="2943225" cy="1609725"/>
          </a:xfrm>
          <a:prstGeom prst="ellipse">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Media</a:t>
            </a:r>
          </a:p>
          <a:p>
            <a:pPr algn="ctr"/>
            <a:r>
              <a:rPr lang="en-US" sz="2400" dirty="0"/>
              <a:t>(Hollywood, Big Tech, etc.)</a:t>
            </a:r>
          </a:p>
        </p:txBody>
      </p:sp>
      <p:sp>
        <p:nvSpPr>
          <p:cNvPr id="6" name="Oval 5">
            <a:extLst>
              <a:ext uri="{FF2B5EF4-FFF2-40B4-BE49-F238E27FC236}">
                <a16:creationId xmlns:a16="http://schemas.microsoft.com/office/drawing/2014/main" id="{CDDE6931-288B-4C98-8AF0-768696FB33B8}"/>
              </a:ext>
            </a:extLst>
          </p:cNvPr>
          <p:cNvSpPr/>
          <p:nvPr/>
        </p:nvSpPr>
        <p:spPr>
          <a:xfrm>
            <a:off x="666751" y="4600575"/>
            <a:ext cx="3371850" cy="1609725"/>
          </a:xfrm>
          <a:prstGeom prst="ellipse">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Politics</a:t>
            </a:r>
          </a:p>
          <a:p>
            <a:pPr algn="ctr"/>
            <a:r>
              <a:rPr lang="en-US" sz="2400" dirty="0"/>
              <a:t>(Roe v. Wade, Obergefell, etc.)</a:t>
            </a:r>
          </a:p>
        </p:txBody>
      </p:sp>
      <p:sp>
        <p:nvSpPr>
          <p:cNvPr id="7" name="Oval 6">
            <a:extLst>
              <a:ext uri="{FF2B5EF4-FFF2-40B4-BE49-F238E27FC236}">
                <a16:creationId xmlns:a16="http://schemas.microsoft.com/office/drawing/2014/main" id="{0A274645-B201-4B78-B898-ADE17E205FED}"/>
              </a:ext>
            </a:extLst>
          </p:cNvPr>
          <p:cNvSpPr/>
          <p:nvPr/>
        </p:nvSpPr>
        <p:spPr>
          <a:xfrm>
            <a:off x="8248650" y="4600574"/>
            <a:ext cx="3371850" cy="1609725"/>
          </a:xfrm>
          <a:prstGeom prst="ellipse">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Philosophy</a:t>
            </a:r>
          </a:p>
          <a:p>
            <a:pPr algn="ctr"/>
            <a:r>
              <a:rPr lang="en-US" sz="2400" dirty="0"/>
              <a:t>(Freud, Post-modernism, etc.)</a:t>
            </a:r>
          </a:p>
        </p:txBody>
      </p:sp>
      <p:sp>
        <p:nvSpPr>
          <p:cNvPr id="8" name="Oval 7">
            <a:extLst>
              <a:ext uri="{FF2B5EF4-FFF2-40B4-BE49-F238E27FC236}">
                <a16:creationId xmlns:a16="http://schemas.microsoft.com/office/drawing/2014/main" id="{7384830E-8772-404F-9BD8-6BBF9E12E2F8}"/>
              </a:ext>
            </a:extLst>
          </p:cNvPr>
          <p:cNvSpPr/>
          <p:nvPr/>
        </p:nvSpPr>
        <p:spPr>
          <a:xfrm>
            <a:off x="3033712" y="1852612"/>
            <a:ext cx="6172200" cy="3152776"/>
          </a:xfrm>
          <a:prstGeom prst="ellipse">
            <a:avLst/>
          </a:prstGeom>
          <a:blipFill>
            <a:blip r:embed="rId2"/>
            <a:stretch>
              <a:fillRect/>
            </a:stretch>
          </a:blip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effectLst>
                  <a:outerShdw blurRad="38100" dist="38100" dir="2700000" algn="tl">
                    <a:srgbClr val="000000">
                      <a:alpha val="43137"/>
                    </a:srgbClr>
                  </a:outerShdw>
                </a:effectLst>
                <a:highlight>
                  <a:srgbClr val="FEC3BE"/>
                </a:highlight>
              </a:rPr>
              <a:t>THE SEXUAL</a:t>
            </a:r>
          </a:p>
          <a:p>
            <a:pPr algn="ctr"/>
            <a:r>
              <a:rPr lang="en-US" sz="4000" b="1" dirty="0">
                <a:solidFill>
                  <a:schemeClr val="tx1"/>
                </a:solidFill>
                <a:effectLst>
                  <a:outerShdw blurRad="38100" dist="38100" dir="2700000" algn="tl">
                    <a:srgbClr val="000000">
                      <a:alpha val="43137"/>
                    </a:srgbClr>
                  </a:outerShdw>
                </a:effectLst>
                <a:highlight>
                  <a:srgbClr val="FEC3BE"/>
                </a:highlight>
              </a:rPr>
              <a:t>REVOLUTION</a:t>
            </a:r>
          </a:p>
        </p:txBody>
      </p:sp>
    </p:spTree>
    <p:extLst>
      <p:ext uri="{BB962C8B-B14F-4D97-AF65-F5344CB8AC3E}">
        <p14:creationId xmlns:p14="http://schemas.microsoft.com/office/powerpoint/2010/main" val="3010274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C0D9-57E0-4CA9-9561-2D423BC9518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Christians’ responses to gay marriage</a:t>
            </a:r>
          </a:p>
        </p:txBody>
      </p:sp>
      <p:sp>
        <p:nvSpPr>
          <p:cNvPr id="3" name="Content Placeholder 2">
            <a:extLst>
              <a:ext uri="{FF2B5EF4-FFF2-40B4-BE49-F238E27FC236}">
                <a16:creationId xmlns:a16="http://schemas.microsoft.com/office/drawing/2014/main" id="{B9D74B20-FA7A-4742-95EE-EBF56B3AAFD2}"/>
              </a:ext>
            </a:extLst>
          </p:cNvPr>
          <p:cNvSpPr>
            <a:spLocks noGrp="1"/>
          </p:cNvSpPr>
          <p:nvPr>
            <p:ph idx="1"/>
          </p:nvPr>
        </p:nvSpPr>
        <p:spPr/>
        <p:txBody>
          <a:bodyPr>
            <a:normAutofit fontScale="92500" lnSpcReduction="10000"/>
          </a:bodyPr>
          <a:lstStyle/>
          <a:p>
            <a:pPr marL="514350" indent="-514350">
              <a:buFont typeface="+mj-lt"/>
              <a:buAutoNum type="arabicPeriod"/>
            </a:pPr>
            <a:r>
              <a:rPr lang="en-US" sz="3200" b="1" dirty="0"/>
              <a:t>The accommodationist response: </a:t>
            </a:r>
            <a:r>
              <a:rPr lang="en-US" sz="3200" dirty="0"/>
              <a:t>“Gay marriage is wrong biblically and morally, but it should still be tolerated legally.”</a:t>
            </a:r>
          </a:p>
          <a:p>
            <a:pPr marL="514350" indent="-514350">
              <a:buFont typeface="+mj-lt"/>
              <a:buAutoNum type="arabicPeriod"/>
            </a:pPr>
            <a:r>
              <a:rPr lang="en-US" sz="3200" b="1" dirty="0"/>
              <a:t>The libertarian response: </a:t>
            </a:r>
            <a:r>
              <a:rPr lang="en-US" sz="3200" dirty="0"/>
              <a:t>“Get the government out of marriage entirely, and let it be a private institution.”</a:t>
            </a:r>
            <a:endParaRPr lang="en-US" sz="3200" b="1" dirty="0"/>
          </a:p>
          <a:p>
            <a:pPr marL="514350" indent="-514350">
              <a:buFont typeface="+mj-lt"/>
              <a:buAutoNum type="arabicPeriod"/>
            </a:pPr>
            <a:r>
              <a:rPr lang="en-US" sz="3200" b="1" dirty="0"/>
              <a:t>The </a:t>
            </a:r>
            <a:r>
              <a:rPr lang="en-US" sz="3200" b="1" dirty="0" err="1"/>
              <a:t>theonomist</a:t>
            </a:r>
            <a:r>
              <a:rPr lang="en-US" sz="3200" b="1" dirty="0"/>
              <a:t> response: </a:t>
            </a:r>
            <a:r>
              <a:rPr lang="en-US" sz="3200" dirty="0"/>
              <a:t>“Outlaw gay marriage because it goes against Scripture. Society should conform to a biblical worldview.”</a:t>
            </a:r>
          </a:p>
          <a:p>
            <a:pPr marL="514350" indent="-514350">
              <a:buFont typeface="+mj-lt"/>
              <a:buAutoNum type="arabicPeriod"/>
            </a:pPr>
            <a:r>
              <a:rPr lang="en-US" sz="3200" b="1" dirty="0"/>
              <a:t>The natural law response: </a:t>
            </a:r>
            <a:r>
              <a:rPr lang="en-US" sz="3200" dirty="0"/>
              <a:t>“Outlaw gay marriage because it undermines the objectively recognizable social goods that are achieved by real marriage.”</a:t>
            </a:r>
            <a:endParaRPr lang="en-US" sz="3200" b="1" dirty="0"/>
          </a:p>
        </p:txBody>
      </p:sp>
    </p:spTree>
    <p:extLst>
      <p:ext uri="{BB962C8B-B14F-4D97-AF65-F5344CB8AC3E}">
        <p14:creationId xmlns:p14="http://schemas.microsoft.com/office/powerpoint/2010/main" val="885665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Bride And Groom Funny Clipart - Clipart Kid | Clip art, Bride, Kids clipart">
            <a:extLst>
              <a:ext uri="{FF2B5EF4-FFF2-40B4-BE49-F238E27FC236}">
                <a16:creationId xmlns:a16="http://schemas.microsoft.com/office/drawing/2014/main" id="{76763B26-2881-4B9C-854B-CEBAABA0FB66}"/>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6061"/>
          <a:stretch/>
        </p:blipFill>
        <p:spPr bwMode="auto">
          <a:xfrm>
            <a:off x="10104849" y="1864699"/>
            <a:ext cx="152075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Bride And Groom Funny Clipart - Clipart Kid | Clip art, Bride, Kids clipart">
            <a:extLst>
              <a:ext uri="{FF2B5EF4-FFF2-40B4-BE49-F238E27FC236}">
                <a16:creationId xmlns:a16="http://schemas.microsoft.com/office/drawing/2014/main" id="{088B2CA4-3B3A-4F8B-90E9-C8C7223D3DFC}"/>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6061"/>
          <a:stretch/>
        </p:blipFill>
        <p:spPr bwMode="auto">
          <a:xfrm>
            <a:off x="8743694" y="1864699"/>
            <a:ext cx="152075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Bride And Groom Funny Clipart - Clipart Kid | Clip art, Bride, Kids clipart">
            <a:extLst>
              <a:ext uri="{FF2B5EF4-FFF2-40B4-BE49-F238E27FC236}">
                <a16:creationId xmlns:a16="http://schemas.microsoft.com/office/drawing/2014/main" id="{DE939977-4193-438A-AE1B-CE67E5E5B4E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5044"/>
          <a:stretch/>
        </p:blipFill>
        <p:spPr bwMode="auto">
          <a:xfrm>
            <a:off x="696501" y="1904375"/>
            <a:ext cx="126746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ride And Groom Funny Clipart - Clipart Kid | Clip art, Bride, Kids clipart">
            <a:extLst>
              <a:ext uri="{FF2B5EF4-FFF2-40B4-BE49-F238E27FC236}">
                <a16:creationId xmlns:a16="http://schemas.microsoft.com/office/drawing/2014/main" id="{99A1845F-45D0-4C2C-AC33-C9EF5A990E6B}"/>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5044"/>
          <a:stretch/>
        </p:blipFill>
        <p:spPr bwMode="auto">
          <a:xfrm>
            <a:off x="1768381" y="1904375"/>
            <a:ext cx="126746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008F8A8-8B35-484C-B7B0-C287C4C6E58D}"/>
              </a:ext>
            </a:extLst>
          </p:cNvPr>
          <p:cNvSpPr/>
          <p:nvPr/>
        </p:nvSpPr>
        <p:spPr>
          <a:xfrm>
            <a:off x="2468880" y="5333999"/>
            <a:ext cx="7112000" cy="1052195"/>
          </a:xfrm>
          <a:prstGeom prst="roundRect">
            <a:avLst/>
          </a:prstGeom>
          <a:solidFill>
            <a:schemeClr val="accent5">
              <a:lumMod val="20000"/>
              <a:lumOff val="8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pPr algn="ctr"/>
            <a:r>
              <a:rPr lang="en-US" sz="2800" dirty="0">
                <a:solidFill>
                  <a:schemeClr val="tx1"/>
                </a:solidFill>
              </a:rPr>
              <a:t>Ordered toward procreation and child-rearing</a:t>
            </a:r>
          </a:p>
        </p:txBody>
      </p:sp>
      <p:sp>
        <p:nvSpPr>
          <p:cNvPr id="23" name="TextBox 22">
            <a:extLst>
              <a:ext uri="{FF2B5EF4-FFF2-40B4-BE49-F238E27FC236}">
                <a16:creationId xmlns:a16="http://schemas.microsoft.com/office/drawing/2014/main" id="{38D0D874-F0C0-426A-BC25-EAF76107D2A7}"/>
              </a:ext>
            </a:extLst>
          </p:cNvPr>
          <p:cNvSpPr txBox="1"/>
          <p:nvPr/>
        </p:nvSpPr>
        <p:spPr>
          <a:xfrm>
            <a:off x="2402139" y="258922"/>
            <a:ext cx="7245510" cy="1446550"/>
          </a:xfrm>
          <a:prstGeom prst="rect">
            <a:avLst/>
          </a:prstGeom>
          <a:noFill/>
        </p:spPr>
        <p:txBody>
          <a:bodyPr wrap="none" rtlCol="0">
            <a:spAutoFit/>
          </a:bodyPr>
          <a:lstStyle/>
          <a:p>
            <a:pPr algn="ctr"/>
            <a:r>
              <a:rPr lang="en-US" sz="4400" dirty="0">
                <a:effectLst>
                  <a:outerShdw blurRad="38100" dist="38100" dir="2700000" algn="tl">
                    <a:srgbClr val="000000">
                      <a:alpha val="43137"/>
                    </a:srgbClr>
                  </a:outerShdw>
                </a:effectLst>
              </a:rPr>
              <a:t>Why should marriage be only</a:t>
            </a:r>
          </a:p>
          <a:p>
            <a:pPr algn="ctr"/>
            <a:r>
              <a:rPr lang="en-US" sz="4400" dirty="0">
                <a:effectLst>
                  <a:outerShdw blurRad="38100" dist="38100" dir="2700000" algn="tl">
                    <a:srgbClr val="000000">
                      <a:alpha val="43137"/>
                    </a:srgbClr>
                  </a:outerShdw>
                </a:effectLst>
              </a:rPr>
              <a:t>between a man and a woman?</a:t>
            </a:r>
          </a:p>
        </p:txBody>
      </p:sp>
      <p:sp>
        <p:nvSpPr>
          <p:cNvPr id="3" name="&quot;Not Allowed&quot; Symbol 2">
            <a:extLst>
              <a:ext uri="{FF2B5EF4-FFF2-40B4-BE49-F238E27FC236}">
                <a16:creationId xmlns:a16="http://schemas.microsoft.com/office/drawing/2014/main" id="{3E11774C-0203-4844-9B3E-04C690221AF5}"/>
              </a:ext>
            </a:extLst>
          </p:cNvPr>
          <p:cNvSpPr/>
          <p:nvPr/>
        </p:nvSpPr>
        <p:spPr>
          <a:xfrm>
            <a:off x="478061" y="1747056"/>
            <a:ext cx="2952750" cy="2952750"/>
          </a:xfrm>
          <a:prstGeom prst="noSmoking">
            <a:avLst>
              <a:gd name="adj" fmla="val 873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CF97B779-C46B-4461-B554-D0CB405744F6}"/>
              </a:ext>
            </a:extLst>
          </p:cNvPr>
          <p:cNvSpPr/>
          <p:nvPr/>
        </p:nvSpPr>
        <p:spPr>
          <a:xfrm>
            <a:off x="2468880" y="4740278"/>
            <a:ext cx="7112000" cy="1052195"/>
          </a:xfrm>
          <a:prstGeom prst="roundRect">
            <a:avLst/>
          </a:prstGeom>
          <a:solidFill>
            <a:schemeClr val="accent5">
              <a:lumMod val="20000"/>
              <a:lumOff val="8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pPr algn="ctr"/>
            <a:r>
              <a:rPr lang="en-US" sz="2800" dirty="0">
                <a:solidFill>
                  <a:schemeClr val="tx1"/>
                </a:solidFill>
              </a:rPr>
              <a:t>Complementarity of man and woman</a:t>
            </a:r>
          </a:p>
        </p:txBody>
      </p:sp>
      <p:sp>
        <p:nvSpPr>
          <p:cNvPr id="26" name="&quot;Not Allowed&quot; Symbol 25">
            <a:extLst>
              <a:ext uri="{FF2B5EF4-FFF2-40B4-BE49-F238E27FC236}">
                <a16:creationId xmlns:a16="http://schemas.microsoft.com/office/drawing/2014/main" id="{019AB069-B4CF-4ED4-9059-1C029DB3C92A}"/>
              </a:ext>
            </a:extLst>
          </p:cNvPr>
          <p:cNvSpPr/>
          <p:nvPr/>
        </p:nvSpPr>
        <p:spPr>
          <a:xfrm>
            <a:off x="8618949" y="1705472"/>
            <a:ext cx="2952750" cy="2952750"/>
          </a:xfrm>
          <a:prstGeom prst="noSmoking">
            <a:avLst>
              <a:gd name="adj" fmla="val 873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Rounded Corners 14">
            <a:extLst>
              <a:ext uri="{FF2B5EF4-FFF2-40B4-BE49-F238E27FC236}">
                <a16:creationId xmlns:a16="http://schemas.microsoft.com/office/drawing/2014/main" id="{6F0F341E-59CE-4A05-904A-3B5B656E26FE}"/>
              </a:ext>
            </a:extLst>
          </p:cNvPr>
          <p:cNvSpPr/>
          <p:nvPr/>
        </p:nvSpPr>
        <p:spPr>
          <a:xfrm>
            <a:off x="2468880" y="4122577"/>
            <a:ext cx="7112000" cy="1052195"/>
          </a:xfrm>
          <a:prstGeom prst="roundRect">
            <a:avLst/>
          </a:prstGeom>
          <a:solidFill>
            <a:schemeClr val="accent5">
              <a:lumMod val="20000"/>
              <a:lumOff val="8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Reflection of Christ and the Church</a:t>
            </a:r>
          </a:p>
        </p:txBody>
      </p:sp>
      <p:pic>
        <p:nvPicPr>
          <p:cNvPr id="2050" name="Picture 2" descr="Bride And Groom Funny Clipart - Clipart Kid | Clip art, Bride, Kids clipart">
            <a:extLst>
              <a:ext uri="{FF2B5EF4-FFF2-40B4-BE49-F238E27FC236}">
                <a16:creationId xmlns:a16="http://schemas.microsoft.com/office/drawing/2014/main" id="{2318E56D-362D-4CF4-978E-BFD7E8B5BAA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5180" y="1609973"/>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1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A150-4897-47C1-81D7-12A201091F49}"/>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latin typeface="+mn-lt"/>
              </a:rPr>
              <a:t>Why should </a:t>
            </a:r>
            <a:r>
              <a:rPr lang="en-US" u="sng" dirty="0">
                <a:effectLst>
                  <a:outerShdw blurRad="38100" dist="38100" dir="2700000" algn="tl">
                    <a:srgbClr val="000000">
                      <a:alpha val="43137"/>
                    </a:srgbClr>
                  </a:outerShdw>
                </a:effectLst>
                <a:latin typeface="+mn-lt"/>
              </a:rPr>
              <a:t>the state recognize</a:t>
            </a:r>
            <a:r>
              <a:rPr lang="en-US" dirty="0">
                <a:effectLst>
                  <a:outerShdw blurRad="38100" dist="38100" dir="2700000" algn="tl">
                    <a:srgbClr val="000000">
                      <a:alpha val="43137"/>
                    </a:srgbClr>
                  </a:outerShdw>
                </a:effectLst>
                <a:latin typeface="+mn-lt"/>
              </a:rPr>
              <a:t> marriage only between a man and a woman?</a:t>
            </a:r>
          </a:p>
        </p:txBody>
      </p:sp>
      <p:sp>
        <p:nvSpPr>
          <p:cNvPr id="3" name="Content Placeholder 2">
            <a:extLst>
              <a:ext uri="{FF2B5EF4-FFF2-40B4-BE49-F238E27FC236}">
                <a16:creationId xmlns:a16="http://schemas.microsoft.com/office/drawing/2014/main" id="{C524A8BF-836E-4EF7-90D1-24DB4063BD1B}"/>
              </a:ext>
            </a:extLst>
          </p:cNvPr>
          <p:cNvSpPr>
            <a:spLocks noGrp="1"/>
          </p:cNvSpPr>
          <p:nvPr>
            <p:ph idx="1"/>
          </p:nvPr>
        </p:nvSpPr>
        <p:spPr>
          <a:xfrm>
            <a:off x="838199" y="3095625"/>
            <a:ext cx="10906125" cy="3081338"/>
          </a:xfrm>
        </p:spPr>
        <p:txBody>
          <a:bodyPr>
            <a:normAutofit/>
          </a:bodyPr>
          <a:lstStyle/>
          <a:p>
            <a:r>
              <a:rPr lang="en-US" dirty="0"/>
              <a:t>This is knowable only through Scripture, and it will have little persuasive force with non-Christians who don’t share biblical presuppositions.</a:t>
            </a:r>
          </a:p>
          <a:p>
            <a:r>
              <a:rPr lang="en-US" dirty="0"/>
              <a:t>This would probably run afoul of the First Amendment, which forbids laws that hinder the free exercise of religion.</a:t>
            </a:r>
          </a:p>
          <a:p>
            <a:r>
              <a:rPr lang="en-US" dirty="0"/>
              <a:t>Theologically, it’s questionable whether this principle is more foundational than procreation, since procreation existed before the Fall, but Christ’s Incarnation and the Church did not.</a:t>
            </a:r>
          </a:p>
        </p:txBody>
      </p:sp>
      <p:sp>
        <p:nvSpPr>
          <p:cNvPr id="4" name="Rectangle: Rounded Corners 3">
            <a:extLst>
              <a:ext uri="{FF2B5EF4-FFF2-40B4-BE49-F238E27FC236}">
                <a16:creationId xmlns:a16="http://schemas.microsoft.com/office/drawing/2014/main" id="{448BADCC-AB6B-4CAB-B021-8BFD3FEA4870}"/>
              </a:ext>
            </a:extLst>
          </p:cNvPr>
          <p:cNvSpPr/>
          <p:nvPr/>
        </p:nvSpPr>
        <p:spPr>
          <a:xfrm>
            <a:off x="2540000" y="1891030"/>
            <a:ext cx="7112000" cy="1052195"/>
          </a:xfrm>
          <a:prstGeom prst="roundRect">
            <a:avLst/>
          </a:prstGeom>
          <a:solidFill>
            <a:schemeClr val="accent5">
              <a:lumMod val="20000"/>
              <a:lumOff val="8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Reflection of Christ and the Church</a:t>
            </a:r>
          </a:p>
        </p:txBody>
      </p:sp>
    </p:spTree>
    <p:extLst>
      <p:ext uri="{BB962C8B-B14F-4D97-AF65-F5344CB8AC3E}">
        <p14:creationId xmlns:p14="http://schemas.microsoft.com/office/powerpoint/2010/main" val="21567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A150-4897-47C1-81D7-12A201091F49}"/>
              </a:ext>
            </a:extLst>
          </p:cNvPr>
          <p:cNvSpPr>
            <a:spLocks noGrp="1"/>
          </p:cNvSpPr>
          <p:nvPr>
            <p:ph type="title"/>
          </p:nvPr>
        </p:nvSpPr>
        <p:spPr/>
        <p:txBody>
          <a:bodyPr/>
          <a:lstStyle/>
          <a:p>
            <a:pPr algn="ctr"/>
            <a:r>
              <a:rPr lang="en-US" dirty="0">
                <a:solidFill>
                  <a:prstClr val="black"/>
                </a:solidFill>
                <a:effectLst>
                  <a:outerShdw blurRad="38100" dist="38100" dir="2700000" algn="tl">
                    <a:srgbClr val="000000">
                      <a:alpha val="43137"/>
                    </a:srgbClr>
                  </a:outerShdw>
                </a:effectLst>
                <a:latin typeface="Calibri" panose="020F0502020204030204"/>
              </a:rPr>
              <a:t>Why should </a:t>
            </a:r>
            <a:r>
              <a:rPr lang="en-US" u="sng" dirty="0">
                <a:solidFill>
                  <a:prstClr val="black"/>
                </a:solidFill>
                <a:effectLst>
                  <a:outerShdw blurRad="38100" dist="38100" dir="2700000" algn="tl">
                    <a:srgbClr val="000000">
                      <a:alpha val="43137"/>
                    </a:srgbClr>
                  </a:outerShdw>
                </a:effectLst>
                <a:latin typeface="Calibri" panose="020F0502020204030204"/>
              </a:rPr>
              <a:t>the state recognize</a:t>
            </a:r>
            <a:r>
              <a:rPr lang="en-US" dirty="0">
                <a:solidFill>
                  <a:prstClr val="black"/>
                </a:solidFill>
                <a:effectLst>
                  <a:outerShdw blurRad="38100" dist="38100" dir="2700000" algn="tl">
                    <a:srgbClr val="000000">
                      <a:alpha val="43137"/>
                    </a:srgbClr>
                  </a:outerShdw>
                </a:effectLst>
                <a:latin typeface="Calibri" panose="020F0502020204030204"/>
              </a:rPr>
              <a:t> marriage only between a man and a woman?</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524A8BF-836E-4EF7-90D1-24DB4063BD1B}"/>
              </a:ext>
            </a:extLst>
          </p:cNvPr>
          <p:cNvSpPr>
            <a:spLocks noGrp="1"/>
          </p:cNvSpPr>
          <p:nvPr>
            <p:ph idx="1"/>
          </p:nvPr>
        </p:nvSpPr>
        <p:spPr>
          <a:xfrm>
            <a:off x="838199" y="3048000"/>
            <a:ext cx="10906125" cy="3443288"/>
          </a:xfrm>
        </p:spPr>
        <p:txBody>
          <a:bodyPr>
            <a:normAutofit/>
          </a:bodyPr>
          <a:lstStyle/>
          <a:p>
            <a:r>
              <a:rPr lang="en-US" dirty="0"/>
              <a:t>This is knowable through general revelation: men and women are fit for each other!</a:t>
            </a:r>
          </a:p>
          <a:p>
            <a:r>
              <a:rPr lang="en-US" i="1" dirty="0"/>
              <a:t>Conjugal</a:t>
            </a:r>
            <a:r>
              <a:rPr lang="en-US" dirty="0"/>
              <a:t> marriage encourages men to settle down, and it makes women more secure. But </a:t>
            </a:r>
            <a:r>
              <a:rPr lang="en-US" i="1" dirty="0"/>
              <a:t>gay</a:t>
            </a:r>
            <a:r>
              <a:rPr lang="en-US" dirty="0"/>
              <a:t> marriage does neither.</a:t>
            </a:r>
          </a:p>
          <a:p>
            <a:pPr lvl="1"/>
            <a:r>
              <a:rPr lang="en-US" dirty="0"/>
              <a:t>Married gay men tend to favor open/promiscuous arrangements.</a:t>
            </a:r>
          </a:p>
          <a:p>
            <a:pPr lvl="1"/>
            <a:r>
              <a:rPr lang="en-US" dirty="0"/>
              <a:t>Married lesbians tend to divorce at much higher rates.</a:t>
            </a:r>
          </a:p>
          <a:p>
            <a:r>
              <a:rPr lang="en-US" dirty="0"/>
              <a:t>Does the denial of this principle lead to demonstrable </a:t>
            </a:r>
            <a:r>
              <a:rPr lang="en-US" i="1" dirty="0"/>
              <a:t>harm to society</a:t>
            </a:r>
            <a:r>
              <a:rPr lang="en-US" dirty="0"/>
              <a:t> that warrants state intervention?</a:t>
            </a:r>
          </a:p>
        </p:txBody>
      </p:sp>
      <p:sp>
        <p:nvSpPr>
          <p:cNvPr id="4" name="Rectangle: Rounded Corners 3">
            <a:extLst>
              <a:ext uri="{FF2B5EF4-FFF2-40B4-BE49-F238E27FC236}">
                <a16:creationId xmlns:a16="http://schemas.microsoft.com/office/drawing/2014/main" id="{77EE356A-2618-41EB-8045-E10888BC7C6A}"/>
              </a:ext>
            </a:extLst>
          </p:cNvPr>
          <p:cNvSpPr/>
          <p:nvPr/>
        </p:nvSpPr>
        <p:spPr>
          <a:xfrm>
            <a:off x="2540000" y="1892303"/>
            <a:ext cx="7112000" cy="1052195"/>
          </a:xfrm>
          <a:prstGeom prst="roundRect">
            <a:avLst/>
          </a:prstGeom>
          <a:solidFill>
            <a:schemeClr val="accent5">
              <a:lumMod val="20000"/>
              <a:lumOff val="8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Complementarity of man and woman</a:t>
            </a:r>
          </a:p>
        </p:txBody>
      </p:sp>
    </p:spTree>
    <p:extLst>
      <p:ext uri="{BB962C8B-B14F-4D97-AF65-F5344CB8AC3E}">
        <p14:creationId xmlns:p14="http://schemas.microsoft.com/office/powerpoint/2010/main" val="6609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008F8A8-8B35-484C-B7B0-C287C4C6E58D}"/>
              </a:ext>
            </a:extLst>
          </p:cNvPr>
          <p:cNvSpPr/>
          <p:nvPr/>
        </p:nvSpPr>
        <p:spPr>
          <a:xfrm>
            <a:off x="2468880" y="5543549"/>
            <a:ext cx="7112000" cy="1052195"/>
          </a:xfrm>
          <a:prstGeom prst="roundRect">
            <a:avLst/>
          </a:prstGeom>
          <a:solidFill>
            <a:schemeClr val="accent5">
              <a:lumMod val="20000"/>
              <a:lumOff val="8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Ordered toward procreation and child-rearing</a:t>
            </a:r>
          </a:p>
        </p:txBody>
      </p:sp>
      <p:sp>
        <p:nvSpPr>
          <p:cNvPr id="14" name="Arrow: Down 13">
            <a:extLst>
              <a:ext uri="{FF2B5EF4-FFF2-40B4-BE49-F238E27FC236}">
                <a16:creationId xmlns:a16="http://schemas.microsoft.com/office/drawing/2014/main" id="{495AE11C-9EDC-4435-ABDC-22BD37EFFB55}"/>
              </a:ext>
            </a:extLst>
          </p:cNvPr>
          <p:cNvSpPr/>
          <p:nvPr/>
        </p:nvSpPr>
        <p:spPr>
          <a:xfrm>
            <a:off x="5758180" y="3033713"/>
            <a:ext cx="545465" cy="25098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B64AB196-6BC1-4AB7-AF0E-2EC3F5C5B300}"/>
              </a:ext>
            </a:extLst>
          </p:cNvPr>
          <p:cNvSpPr/>
          <p:nvPr/>
        </p:nvSpPr>
        <p:spPr>
          <a:xfrm rot="1562127">
            <a:off x="7302500" y="3157539"/>
            <a:ext cx="545465" cy="25098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20359AF-FB6C-417A-8297-B191E7711ADB}"/>
              </a:ext>
            </a:extLst>
          </p:cNvPr>
          <p:cNvSpPr/>
          <p:nvPr/>
        </p:nvSpPr>
        <p:spPr>
          <a:xfrm rot="1562127">
            <a:off x="8262302" y="4475330"/>
            <a:ext cx="545465" cy="112018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128B0C5E-35A2-435F-8690-44E521D903F9}"/>
              </a:ext>
            </a:extLst>
          </p:cNvPr>
          <p:cNvSpPr/>
          <p:nvPr/>
        </p:nvSpPr>
        <p:spPr>
          <a:xfrm rot="20037873" flipH="1">
            <a:off x="4292559" y="3156186"/>
            <a:ext cx="545465" cy="25098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2E9BE188-5DCF-4752-8F95-F0A8AFB1E012}"/>
              </a:ext>
            </a:extLst>
          </p:cNvPr>
          <p:cNvSpPr/>
          <p:nvPr/>
        </p:nvSpPr>
        <p:spPr>
          <a:xfrm rot="20037873" flipH="1">
            <a:off x="3287404" y="4475330"/>
            <a:ext cx="545465" cy="112018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32614A3-737B-4BC1-962A-8C99CC0776B2}"/>
              </a:ext>
            </a:extLst>
          </p:cNvPr>
          <p:cNvSpPr/>
          <p:nvPr/>
        </p:nvSpPr>
        <p:spPr>
          <a:xfrm>
            <a:off x="1240155" y="3357564"/>
            <a:ext cx="2457450" cy="1381125"/>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Must be only two people</a:t>
            </a:r>
          </a:p>
        </p:txBody>
      </p:sp>
      <p:sp>
        <p:nvSpPr>
          <p:cNvPr id="7" name="Oval 6">
            <a:extLst>
              <a:ext uri="{FF2B5EF4-FFF2-40B4-BE49-F238E27FC236}">
                <a16:creationId xmlns:a16="http://schemas.microsoft.com/office/drawing/2014/main" id="{6C76132C-722B-454A-BF8D-B74DC3C1F349}"/>
              </a:ext>
            </a:extLst>
          </p:cNvPr>
          <p:cNvSpPr/>
          <p:nvPr/>
        </p:nvSpPr>
        <p:spPr>
          <a:xfrm>
            <a:off x="2286000" y="1976437"/>
            <a:ext cx="2457450" cy="1381125"/>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Must be a sexual union</a:t>
            </a:r>
          </a:p>
        </p:txBody>
      </p:sp>
      <p:sp>
        <p:nvSpPr>
          <p:cNvPr id="9" name="Oval 8">
            <a:extLst>
              <a:ext uri="{FF2B5EF4-FFF2-40B4-BE49-F238E27FC236}">
                <a16:creationId xmlns:a16="http://schemas.microsoft.com/office/drawing/2014/main" id="{30A4B9E9-74C1-42A7-9D05-3027AD2A96E9}"/>
              </a:ext>
            </a:extLst>
          </p:cNvPr>
          <p:cNvSpPr/>
          <p:nvPr/>
        </p:nvSpPr>
        <p:spPr>
          <a:xfrm>
            <a:off x="8352155" y="3357564"/>
            <a:ext cx="2457450" cy="1381125"/>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Must be legally protected</a:t>
            </a:r>
          </a:p>
        </p:txBody>
      </p:sp>
      <p:sp>
        <p:nvSpPr>
          <p:cNvPr id="11" name="Oval 10">
            <a:extLst>
              <a:ext uri="{FF2B5EF4-FFF2-40B4-BE49-F238E27FC236}">
                <a16:creationId xmlns:a16="http://schemas.microsoft.com/office/drawing/2014/main" id="{AF01E331-337D-4A9B-839F-84785CB33088}"/>
              </a:ext>
            </a:extLst>
          </p:cNvPr>
          <p:cNvSpPr/>
          <p:nvPr/>
        </p:nvSpPr>
        <p:spPr>
          <a:xfrm>
            <a:off x="7306310" y="1976437"/>
            <a:ext cx="2457450" cy="1381125"/>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Must be unrelated</a:t>
            </a:r>
          </a:p>
        </p:txBody>
      </p:sp>
      <p:sp>
        <p:nvSpPr>
          <p:cNvPr id="13" name="Oval 12">
            <a:extLst>
              <a:ext uri="{FF2B5EF4-FFF2-40B4-BE49-F238E27FC236}">
                <a16:creationId xmlns:a16="http://schemas.microsoft.com/office/drawing/2014/main" id="{EEBE91B1-FBEE-4877-AD93-EA8F891121AC}"/>
              </a:ext>
            </a:extLst>
          </p:cNvPr>
          <p:cNvSpPr/>
          <p:nvPr/>
        </p:nvSpPr>
        <p:spPr>
          <a:xfrm>
            <a:off x="4796155" y="1652588"/>
            <a:ext cx="2457450" cy="1381125"/>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Must be a permanent union</a:t>
            </a:r>
          </a:p>
        </p:txBody>
      </p:sp>
      <p:sp>
        <p:nvSpPr>
          <p:cNvPr id="17" name="TextBox 16">
            <a:extLst>
              <a:ext uri="{FF2B5EF4-FFF2-40B4-BE49-F238E27FC236}">
                <a16:creationId xmlns:a16="http://schemas.microsoft.com/office/drawing/2014/main" id="{6D4CBED6-C4B9-4714-BD93-B872CEEAC9F3}"/>
              </a:ext>
            </a:extLst>
          </p:cNvPr>
          <p:cNvSpPr txBox="1"/>
          <p:nvPr/>
        </p:nvSpPr>
        <p:spPr>
          <a:xfrm>
            <a:off x="819467" y="212369"/>
            <a:ext cx="10410825" cy="1446550"/>
          </a:xfrm>
          <a:prstGeom prst="rect">
            <a:avLst/>
          </a:prstGeom>
          <a:noFill/>
        </p:spPr>
        <p:txBody>
          <a:bodyPr wrap="square">
            <a:spAutoFit/>
          </a:bodyPr>
          <a:lstStyle/>
          <a:p>
            <a:pPr algn="ct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rPr>
              <a:t>Why should </a:t>
            </a:r>
            <a:r>
              <a:rPr kumimoji="0" lang="en-US" sz="4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rPr>
              <a:t>the state recognize</a:t>
            </a: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rPr>
              <a:t> marriage only between a man and a woman?</a:t>
            </a:r>
            <a:endParaRPr lang="en-US" dirty="0"/>
          </a:p>
        </p:txBody>
      </p:sp>
    </p:spTree>
    <p:extLst>
      <p:ext uri="{BB962C8B-B14F-4D97-AF65-F5344CB8AC3E}">
        <p14:creationId xmlns:p14="http://schemas.microsoft.com/office/powerpoint/2010/main" val="412381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0" grpId="0" animBg="1"/>
      <p:bldP spid="22" grpId="0" animBg="1"/>
      <p:bldP spid="5" grpId="0" animBg="1"/>
      <p:bldP spid="7" grpId="0" animBg="1"/>
      <p:bldP spid="9" grpId="0" animBg="1"/>
      <p:bldP spid="11"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llout: Line 26">
            <a:extLst>
              <a:ext uri="{FF2B5EF4-FFF2-40B4-BE49-F238E27FC236}">
                <a16:creationId xmlns:a16="http://schemas.microsoft.com/office/drawing/2014/main" id="{63838C38-EF72-4759-8538-18B7218600EB}"/>
              </a:ext>
            </a:extLst>
          </p:cNvPr>
          <p:cNvSpPr/>
          <p:nvPr/>
        </p:nvSpPr>
        <p:spPr>
          <a:xfrm>
            <a:off x="9732149" y="4895853"/>
            <a:ext cx="2250301" cy="804860"/>
          </a:xfrm>
          <a:prstGeom prst="borderCallout1">
            <a:avLst>
              <a:gd name="adj1" fmla="val 1484"/>
              <a:gd name="adj2" fmla="val 52139"/>
              <a:gd name="adj3" fmla="val -39508"/>
              <a:gd name="adj4" fmla="val 30097"/>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Friendships don’t need legal protection; why should marriage?</a:t>
            </a:r>
          </a:p>
        </p:txBody>
      </p:sp>
      <p:sp>
        <p:nvSpPr>
          <p:cNvPr id="25" name="Callout: Line 24">
            <a:extLst>
              <a:ext uri="{FF2B5EF4-FFF2-40B4-BE49-F238E27FC236}">
                <a16:creationId xmlns:a16="http://schemas.microsoft.com/office/drawing/2014/main" id="{5C87B72B-9802-40F5-B12E-6B3042B63E79}"/>
              </a:ext>
            </a:extLst>
          </p:cNvPr>
          <p:cNvSpPr/>
          <p:nvPr/>
        </p:nvSpPr>
        <p:spPr>
          <a:xfrm>
            <a:off x="9906000" y="1538290"/>
            <a:ext cx="1781175" cy="804860"/>
          </a:xfrm>
          <a:prstGeom prst="borderCallout1">
            <a:avLst>
              <a:gd name="adj1" fmla="val 46455"/>
              <a:gd name="adj2" fmla="val 1337"/>
              <a:gd name="adj3" fmla="val 87120"/>
              <a:gd name="adj4" fmla="val -25206"/>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Why rule out incestuous relationships?</a:t>
            </a:r>
          </a:p>
        </p:txBody>
      </p:sp>
      <p:sp>
        <p:nvSpPr>
          <p:cNvPr id="12" name="Callout: Line 11">
            <a:extLst>
              <a:ext uri="{FF2B5EF4-FFF2-40B4-BE49-F238E27FC236}">
                <a16:creationId xmlns:a16="http://schemas.microsoft.com/office/drawing/2014/main" id="{0DA154DA-F977-485E-B800-6BD4685B3E93}"/>
              </a:ext>
            </a:extLst>
          </p:cNvPr>
          <p:cNvSpPr/>
          <p:nvPr/>
        </p:nvSpPr>
        <p:spPr>
          <a:xfrm>
            <a:off x="2950784" y="1086185"/>
            <a:ext cx="1781175" cy="804860"/>
          </a:xfrm>
          <a:prstGeom prst="borderCallout1">
            <a:avLst>
              <a:gd name="adj1" fmla="val 41721"/>
              <a:gd name="adj2" fmla="val 100267"/>
              <a:gd name="adj3" fmla="val 97771"/>
              <a:gd name="adj4" fmla="val 123992"/>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Why rule out temporary relationships?</a:t>
            </a:r>
          </a:p>
        </p:txBody>
      </p:sp>
      <p:sp>
        <p:nvSpPr>
          <p:cNvPr id="10" name="Callout: Line 9">
            <a:extLst>
              <a:ext uri="{FF2B5EF4-FFF2-40B4-BE49-F238E27FC236}">
                <a16:creationId xmlns:a16="http://schemas.microsoft.com/office/drawing/2014/main" id="{29EF1F02-BC52-4061-86C2-C97200673C4B}"/>
              </a:ext>
            </a:extLst>
          </p:cNvPr>
          <p:cNvSpPr/>
          <p:nvPr/>
        </p:nvSpPr>
        <p:spPr>
          <a:xfrm>
            <a:off x="452120" y="1538290"/>
            <a:ext cx="1781175" cy="804860"/>
          </a:xfrm>
          <a:prstGeom prst="borderCallout1">
            <a:avLst>
              <a:gd name="adj1" fmla="val 48821"/>
              <a:gd name="adj2" fmla="val 98663"/>
              <a:gd name="adj3" fmla="val 82386"/>
              <a:gd name="adj4" fmla="val 123457"/>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Why rule out platonic relationships?</a:t>
            </a:r>
          </a:p>
        </p:txBody>
      </p:sp>
      <p:sp>
        <p:nvSpPr>
          <p:cNvPr id="8" name="Callout: Line 7">
            <a:extLst>
              <a:ext uri="{FF2B5EF4-FFF2-40B4-BE49-F238E27FC236}">
                <a16:creationId xmlns:a16="http://schemas.microsoft.com/office/drawing/2014/main" id="{09A4ADBE-FD7C-4A51-AE79-CB538345436E}"/>
              </a:ext>
            </a:extLst>
          </p:cNvPr>
          <p:cNvSpPr/>
          <p:nvPr/>
        </p:nvSpPr>
        <p:spPr>
          <a:xfrm>
            <a:off x="314325" y="4900614"/>
            <a:ext cx="1990725" cy="804860"/>
          </a:xfrm>
          <a:prstGeom prst="borderCallout1">
            <a:avLst>
              <a:gd name="adj1" fmla="val 1484"/>
              <a:gd name="adj2" fmla="val 52139"/>
              <a:gd name="adj3" fmla="val -37141"/>
              <a:gd name="adj4" fmla="val 70516"/>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Why rule out polyamorous/open relationships?</a:t>
            </a:r>
          </a:p>
        </p:txBody>
      </p:sp>
      <p:sp>
        <p:nvSpPr>
          <p:cNvPr id="4" name="Rectangle: Rounded Corners 3">
            <a:extLst>
              <a:ext uri="{FF2B5EF4-FFF2-40B4-BE49-F238E27FC236}">
                <a16:creationId xmlns:a16="http://schemas.microsoft.com/office/drawing/2014/main" id="{3008F8A8-8B35-484C-B7B0-C287C4C6E58D}"/>
              </a:ext>
            </a:extLst>
          </p:cNvPr>
          <p:cNvSpPr/>
          <p:nvPr/>
        </p:nvSpPr>
        <p:spPr>
          <a:xfrm>
            <a:off x="2468880" y="5543549"/>
            <a:ext cx="7112000" cy="1052195"/>
          </a:xfrm>
          <a:prstGeom prst="roundRect">
            <a:avLst/>
          </a:prstGeom>
          <a:solidFill>
            <a:schemeClr val="accent5">
              <a:lumMod val="20000"/>
              <a:lumOff val="80000"/>
            </a:schemeClr>
          </a:solidFill>
          <a:ln w="38100">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Ordered toward emotional fulfillment</a:t>
            </a:r>
          </a:p>
        </p:txBody>
      </p:sp>
      <p:sp>
        <p:nvSpPr>
          <p:cNvPr id="14" name="Arrow: Down 13">
            <a:extLst>
              <a:ext uri="{FF2B5EF4-FFF2-40B4-BE49-F238E27FC236}">
                <a16:creationId xmlns:a16="http://schemas.microsoft.com/office/drawing/2014/main" id="{495AE11C-9EDC-4435-ABDC-22BD37EFFB55}"/>
              </a:ext>
            </a:extLst>
          </p:cNvPr>
          <p:cNvSpPr/>
          <p:nvPr/>
        </p:nvSpPr>
        <p:spPr>
          <a:xfrm>
            <a:off x="5758180" y="3033713"/>
            <a:ext cx="545465" cy="25098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B64AB196-6BC1-4AB7-AF0E-2EC3F5C5B300}"/>
              </a:ext>
            </a:extLst>
          </p:cNvPr>
          <p:cNvSpPr/>
          <p:nvPr/>
        </p:nvSpPr>
        <p:spPr>
          <a:xfrm rot="1562127">
            <a:off x="7302500" y="3157539"/>
            <a:ext cx="545465" cy="25098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20359AF-FB6C-417A-8297-B191E7711ADB}"/>
              </a:ext>
            </a:extLst>
          </p:cNvPr>
          <p:cNvSpPr/>
          <p:nvPr/>
        </p:nvSpPr>
        <p:spPr>
          <a:xfrm rot="1562127">
            <a:off x="8262302" y="4475330"/>
            <a:ext cx="545465" cy="112018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128B0C5E-35A2-435F-8690-44E521D903F9}"/>
              </a:ext>
            </a:extLst>
          </p:cNvPr>
          <p:cNvSpPr/>
          <p:nvPr/>
        </p:nvSpPr>
        <p:spPr>
          <a:xfrm rot="20037873" flipH="1">
            <a:off x="4292559" y="3156186"/>
            <a:ext cx="545465" cy="25098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2E9BE188-5DCF-4752-8F95-F0A8AFB1E012}"/>
              </a:ext>
            </a:extLst>
          </p:cNvPr>
          <p:cNvSpPr/>
          <p:nvPr/>
        </p:nvSpPr>
        <p:spPr>
          <a:xfrm rot="20037873" flipH="1">
            <a:off x="3287404" y="4475330"/>
            <a:ext cx="545465" cy="112018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32614A3-737B-4BC1-962A-8C99CC0776B2}"/>
              </a:ext>
            </a:extLst>
          </p:cNvPr>
          <p:cNvSpPr/>
          <p:nvPr/>
        </p:nvSpPr>
        <p:spPr>
          <a:xfrm>
            <a:off x="1240155" y="3357564"/>
            <a:ext cx="2457450" cy="1381125"/>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Must be only two people?</a:t>
            </a:r>
          </a:p>
        </p:txBody>
      </p:sp>
      <p:sp>
        <p:nvSpPr>
          <p:cNvPr id="7" name="Oval 6">
            <a:extLst>
              <a:ext uri="{FF2B5EF4-FFF2-40B4-BE49-F238E27FC236}">
                <a16:creationId xmlns:a16="http://schemas.microsoft.com/office/drawing/2014/main" id="{6C76132C-722B-454A-BF8D-B74DC3C1F349}"/>
              </a:ext>
            </a:extLst>
          </p:cNvPr>
          <p:cNvSpPr/>
          <p:nvPr/>
        </p:nvSpPr>
        <p:spPr>
          <a:xfrm>
            <a:off x="2286000" y="1976437"/>
            <a:ext cx="2457450" cy="1381125"/>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Must be a sexual union?</a:t>
            </a:r>
          </a:p>
        </p:txBody>
      </p:sp>
      <p:sp>
        <p:nvSpPr>
          <p:cNvPr id="9" name="Oval 8">
            <a:extLst>
              <a:ext uri="{FF2B5EF4-FFF2-40B4-BE49-F238E27FC236}">
                <a16:creationId xmlns:a16="http://schemas.microsoft.com/office/drawing/2014/main" id="{30A4B9E9-74C1-42A7-9D05-3027AD2A96E9}"/>
              </a:ext>
            </a:extLst>
          </p:cNvPr>
          <p:cNvSpPr/>
          <p:nvPr/>
        </p:nvSpPr>
        <p:spPr>
          <a:xfrm>
            <a:off x="8352155" y="3357564"/>
            <a:ext cx="2457450" cy="1381125"/>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Must be legally protected?</a:t>
            </a:r>
          </a:p>
        </p:txBody>
      </p:sp>
      <p:sp>
        <p:nvSpPr>
          <p:cNvPr id="11" name="Oval 10">
            <a:extLst>
              <a:ext uri="{FF2B5EF4-FFF2-40B4-BE49-F238E27FC236}">
                <a16:creationId xmlns:a16="http://schemas.microsoft.com/office/drawing/2014/main" id="{AF01E331-337D-4A9B-839F-84785CB33088}"/>
              </a:ext>
            </a:extLst>
          </p:cNvPr>
          <p:cNvSpPr/>
          <p:nvPr/>
        </p:nvSpPr>
        <p:spPr>
          <a:xfrm>
            <a:off x="7306310" y="1976437"/>
            <a:ext cx="2457450" cy="1381125"/>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Must be unrelated?</a:t>
            </a:r>
          </a:p>
        </p:txBody>
      </p:sp>
      <p:sp>
        <p:nvSpPr>
          <p:cNvPr id="13" name="Oval 12">
            <a:extLst>
              <a:ext uri="{FF2B5EF4-FFF2-40B4-BE49-F238E27FC236}">
                <a16:creationId xmlns:a16="http://schemas.microsoft.com/office/drawing/2014/main" id="{EEBE91B1-FBEE-4877-AD93-EA8F891121AC}"/>
              </a:ext>
            </a:extLst>
          </p:cNvPr>
          <p:cNvSpPr/>
          <p:nvPr/>
        </p:nvSpPr>
        <p:spPr>
          <a:xfrm>
            <a:off x="4796155" y="1652588"/>
            <a:ext cx="2457450" cy="1381125"/>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Must be a permanent union?</a:t>
            </a:r>
          </a:p>
        </p:txBody>
      </p:sp>
    </p:spTree>
    <p:extLst>
      <p:ext uri="{BB962C8B-B14F-4D97-AF65-F5344CB8AC3E}">
        <p14:creationId xmlns:p14="http://schemas.microsoft.com/office/powerpoint/2010/main" val="1356001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3E22-1FF7-4C98-901B-3E9CE047B758}"/>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New Family Structures Study (NFSS)</a:t>
            </a:r>
            <a:r>
              <a:rPr lang="en-US" dirty="0">
                <a:effectLst>
                  <a:outerShdw blurRad="38100" dist="38100" dir="2700000" algn="tl">
                    <a:srgbClr val="000000">
                      <a:alpha val="43137"/>
                    </a:srgbClr>
                  </a:outerShdw>
                </a:effectLst>
              </a:rPr>
              <a:t>:</a:t>
            </a:r>
            <a:br>
              <a:rPr lang="en-US"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Children raised in same-sex homes are more likely to…</a:t>
            </a:r>
            <a:endParaRPr lang="en-US"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F9AA5FC1-BB7A-45BA-840D-7D6F166DEE5B}"/>
              </a:ext>
            </a:extLst>
          </p:cNvPr>
          <p:cNvSpPr>
            <a:spLocks noGrp="1"/>
          </p:cNvSpPr>
          <p:nvPr>
            <p:ph sz="half" idx="1"/>
          </p:nvPr>
        </p:nvSpPr>
        <p:spPr/>
        <p:txBody>
          <a:bodyPr>
            <a:normAutofit fontScale="85000" lnSpcReduction="20000"/>
          </a:bodyPr>
          <a:lstStyle/>
          <a:p>
            <a:r>
              <a:rPr lang="en-US" dirty="0"/>
              <a:t>Experience poor educational attainment</a:t>
            </a:r>
          </a:p>
          <a:p>
            <a:r>
              <a:rPr lang="en-US" dirty="0"/>
              <a:t>Report overall lower levels of happiness, mental and physical health.</a:t>
            </a:r>
          </a:p>
          <a:p>
            <a:r>
              <a:rPr lang="en-US" dirty="0"/>
              <a:t>Have impulsive behavior</a:t>
            </a:r>
          </a:p>
          <a:p>
            <a:r>
              <a:rPr lang="en-US" dirty="0"/>
              <a:t>Be in counseling or mental health therapy (2x)</a:t>
            </a:r>
          </a:p>
          <a:p>
            <a:r>
              <a:rPr lang="en-US" dirty="0"/>
              <a:t>Suffer from depression (by large margins)</a:t>
            </a:r>
          </a:p>
          <a:p>
            <a:r>
              <a:rPr lang="en-US" dirty="0"/>
              <a:t>Have recently thought of suicide (significantly)</a:t>
            </a:r>
          </a:p>
          <a:p>
            <a:r>
              <a:rPr lang="en-US" dirty="0"/>
              <a:t>Identify as bisexual, lesbian or gay</a:t>
            </a:r>
          </a:p>
        </p:txBody>
      </p:sp>
      <p:sp>
        <p:nvSpPr>
          <p:cNvPr id="5" name="Content Placeholder 4">
            <a:extLst>
              <a:ext uri="{FF2B5EF4-FFF2-40B4-BE49-F238E27FC236}">
                <a16:creationId xmlns:a16="http://schemas.microsoft.com/office/drawing/2014/main" id="{E730E565-D77D-4738-8968-D7C17A92BBEB}"/>
              </a:ext>
            </a:extLst>
          </p:cNvPr>
          <p:cNvSpPr>
            <a:spLocks noGrp="1"/>
          </p:cNvSpPr>
          <p:nvPr>
            <p:ph sz="half" idx="2"/>
          </p:nvPr>
        </p:nvSpPr>
        <p:spPr/>
        <p:txBody>
          <a:bodyPr>
            <a:normAutofit fontScale="85000" lnSpcReduction="20000"/>
          </a:bodyPr>
          <a:lstStyle/>
          <a:p>
            <a:r>
              <a:rPr lang="en-US" dirty="0"/>
              <a:t>Be unemployed or part-time employed as young adults</a:t>
            </a:r>
          </a:p>
          <a:p>
            <a:r>
              <a:rPr lang="en-US" dirty="0"/>
              <a:t>As adults, currently be on public assistance or sometime in their childhood</a:t>
            </a:r>
          </a:p>
          <a:p>
            <a:r>
              <a:rPr lang="en-US" dirty="0"/>
              <a:t>Live in homes with lower income levels</a:t>
            </a:r>
          </a:p>
          <a:p>
            <a:r>
              <a:rPr lang="en-US" dirty="0"/>
              <a:t>Drink with intention of getting drunk</a:t>
            </a:r>
          </a:p>
          <a:p>
            <a:r>
              <a:rPr lang="en-US" dirty="0"/>
              <a:t>To smoke tobacco and marijuana</a:t>
            </a:r>
          </a:p>
          <a:p>
            <a:r>
              <a:rPr lang="en-US" dirty="0"/>
              <a:t>Spend more time watching TV</a:t>
            </a:r>
          </a:p>
          <a:p>
            <a:r>
              <a:rPr lang="en-US" dirty="0"/>
              <a:t>Have frequency of arrests</a:t>
            </a:r>
          </a:p>
          <a:p>
            <a:r>
              <a:rPr lang="en-US" dirty="0"/>
              <a:t>Have pled guilty to minor legal offense</a:t>
            </a:r>
          </a:p>
        </p:txBody>
      </p:sp>
      <p:sp>
        <p:nvSpPr>
          <p:cNvPr id="7" name="TextBox 6">
            <a:extLst>
              <a:ext uri="{FF2B5EF4-FFF2-40B4-BE49-F238E27FC236}">
                <a16:creationId xmlns:a16="http://schemas.microsoft.com/office/drawing/2014/main" id="{B3B27721-0929-46F4-A9A8-24FB6EB7D3B7}"/>
              </a:ext>
            </a:extLst>
          </p:cNvPr>
          <p:cNvSpPr txBox="1"/>
          <p:nvPr/>
        </p:nvSpPr>
        <p:spPr>
          <a:xfrm>
            <a:off x="5257800" y="6072257"/>
            <a:ext cx="6848476" cy="707886"/>
          </a:xfrm>
          <a:prstGeom prst="rect">
            <a:avLst/>
          </a:prstGeom>
          <a:noFill/>
        </p:spPr>
        <p:txBody>
          <a:bodyPr wrap="square">
            <a:spAutoFit/>
          </a:bodyPr>
          <a:lstStyle/>
          <a:p>
            <a:pPr algn="r"/>
            <a:r>
              <a:rPr lang="en-US" sz="2000" dirty="0"/>
              <a:t>“Key Findings of Mark Regnerus’ New Family Structures Study”</a:t>
            </a:r>
          </a:p>
          <a:p>
            <a:pPr algn="r"/>
            <a:r>
              <a:rPr lang="en-US" sz="2000" dirty="0"/>
              <a:t>Glenn Stanton, Focus on the Family (October 2012)</a:t>
            </a:r>
          </a:p>
        </p:txBody>
      </p:sp>
    </p:spTree>
    <p:extLst>
      <p:ext uri="{BB962C8B-B14F-4D97-AF65-F5344CB8AC3E}">
        <p14:creationId xmlns:p14="http://schemas.microsoft.com/office/powerpoint/2010/main" val="2553904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9939-1843-4BA7-A4FC-3A3FECB9B9A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Answering the critics of NFSS</a:t>
            </a:r>
          </a:p>
        </p:txBody>
      </p:sp>
      <p:sp>
        <p:nvSpPr>
          <p:cNvPr id="5" name="Content Placeholder 4">
            <a:extLst>
              <a:ext uri="{FF2B5EF4-FFF2-40B4-BE49-F238E27FC236}">
                <a16:creationId xmlns:a16="http://schemas.microsoft.com/office/drawing/2014/main" id="{DA665D3F-40DD-4376-B0CA-0077530C4A90}"/>
              </a:ext>
            </a:extLst>
          </p:cNvPr>
          <p:cNvSpPr>
            <a:spLocks noGrp="1"/>
          </p:cNvSpPr>
          <p:nvPr>
            <p:ph idx="1"/>
          </p:nvPr>
        </p:nvSpPr>
        <p:spPr/>
        <p:txBody>
          <a:bodyPr>
            <a:normAutofit/>
          </a:bodyPr>
          <a:lstStyle/>
          <a:p>
            <a:r>
              <a:rPr lang="en-US" sz="3200" dirty="0"/>
              <a:t>Studies that have attempted to prove equal or better outcomes for children raised in same-sex homes fall short due to:</a:t>
            </a:r>
          </a:p>
          <a:p>
            <a:pPr lvl="1"/>
            <a:r>
              <a:rPr lang="en-US" sz="3200" dirty="0"/>
              <a:t>Nonrandom selection of participants</a:t>
            </a:r>
          </a:p>
          <a:p>
            <a:pPr lvl="1"/>
            <a:r>
              <a:rPr lang="en-US" sz="3200" dirty="0"/>
              <a:t>Small sample size</a:t>
            </a:r>
          </a:p>
          <a:p>
            <a:pPr lvl="1"/>
            <a:r>
              <a:rPr lang="en-US" sz="3200" dirty="0"/>
              <a:t>Results based on self-reporting of parents, not of children</a:t>
            </a:r>
          </a:p>
        </p:txBody>
      </p:sp>
      <p:sp>
        <p:nvSpPr>
          <p:cNvPr id="7" name="TextBox 6">
            <a:extLst>
              <a:ext uri="{FF2B5EF4-FFF2-40B4-BE49-F238E27FC236}">
                <a16:creationId xmlns:a16="http://schemas.microsoft.com/office/drawing/2014/main" id="{92EB83F6-39AC-4C96-82E4-D79AC4B03D3D}"/>
              </a:ext>
            </a:extLst>
          </p:cNvPr>
          <p:cNvSpPr txBox="1"/>
          <p:nvPr/>
        </p:nvSpPr>
        <p:spPr>
          <a:xfrm>
            <a:off x="4276724" y="5950545"/>
            <a:ext cx="7648576" cy="707886"/>
          </a:xfrm>
          <a:prstGeom prst="rect">
            <a:avLst/>
          </a:prstGeom>
          <a:noFill/>
        </p:spPr>
        <p:txBody>
          <a:bodyPr wrap="square">
            <a:spAutoFit/>
          </a:bodyPr>
          <a:lstStyle/>
          <a:p>
            <a:pPr algn="r"/>
            <a:r>
              <a:rPr lang="en-US" sz="2000" dirty="0"/>
              <a:t>“The Campaign to Discredit Regnerus and the Assault on Peer Review”</a:t>
            </a:r>
          </a:p>
          <a:p>
            <a:pPr algn="r"/>
            <a:r>
              <a:rPr lang="en-US" sz="2000" dirty="0"/>
              <a:t>Peter Wood, National Association of Scholars (Summer 2013)</a:t>
            </a:r>
          </a:p>
        </p:txBody>
      </p:sp>
    </p:spTree>
    <p:extLst>
      <p:ext uri="{BB962C8B-B14F-4D97-AF65-F5344CB8AC3E}">
        <p14:creationId xmlns:p14="http://schemas.microsoft.com/office/powerpoint/2010/main" val="2257099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C09B-F375-41A3-86FA-23F29B7A354D}"/>
              </a:ext>
            </a:extLst>
          </p:cNvPr>
          <p:cNvSpPr>
            <a:spLocks noGrp="1"/>
          </p:cNvSpPr>
          <p:nvPr>
            <p:ph type="title"/>
          </p:nvPr>
        </p:nvSpPr>
        <p:spPr>
          <a:xfrm>
            <a:off x="838200" y="365125"/>
            <a:ext cx="10515600" cy="2301875"/>
          </a:xfrm>
        </p:spPr>
        <p:txBody>
          <a:bodyPr>
            <a:normAutofit/>
          </a:bodyPr>
          <a:lstStyle/>
          <a:p>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The equality objection: </a:t>
            </a: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“Everyone deserves equal rights before the law; therefore, gay marriages deserve equal legal recognition.”</a:t>
            </a:r>
            <a:endParaRPr lang="en-US" dirty="0"/>
          </a:p>
        </p:txBody>
      </p:sp>
      <p:sp>
        <p:nvSpPr>
          <p:cNvPr id="3" name="Content Placeholder 2">
            <a:extLst>
              <a:ext uri="{FF2B5EF4-FFF2-40B4-BE49-F238E27FC236}">
                <a16:creationId xmlns:a16="http://schemas.microsoft.com/office/drawing/2014/main" id="{EF1ED2B4-A015-4981-81A2-6E11435EA8DF}"/>
              </a:ext>
            </a:extLst>
          </p:cNvPr>
          <p:cNvSpPr>
            <a:spLocks noGrp="1"/>
          </p:cNvSpPr>
          <p:nvPr>
            <p:ph idx="1"/>
          </p:nvPr>
        </p:nvSpPr>
        <p:spPr>
          <a:xfrm>
            <a:off x="838200" y="2847975"/>
            <a:ext cx="10515600" cy="3328988"/>
          </a:xfrm>
        </p:spPr>
        <p:txBody>
          <a:bodyPr>
            <a:normAutofit/>
          </a:bodyPr>
          <a:lstStyle/>
          <a:p>
            <a:r>
              <a:rPr lang="en-US" sz="3200" dirty="0"/>
              <a:t>Are gay marriage proponents willing to extend equal rights to polygamous marriages, incestuous marriages, underage marriages, etc.?</a:t>
            </a:r>
          </a:p>
          <a:p>
            <a:r>
              <a:rPr lang="en-US" sz="3200" dirty="0"/>
              <a:t>Do gay marriages achieve the same social goods as conjugal marriages?</a:t>
            </a:r>
          </a:p>
        </p:txBody>
      </p:sp>
    </p:spTree>
    <p:extLst>
      <p:ext uri="{BB962C8B-B14F-4D97-AF65-F5344CB8AC3E}">
        <p14:creationId xmlns:p14="http://schemas.microsoft.com/office/powerpoint/2010/main" val="26235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5DE49-6220-4F4F-81E9-634D652F13F1}"/>
              </a:ext>
            </a:extLst>
          </p:cNvPr>
          <p:cNvSpPr>
            <a:spLocks noGrp="1"/>
          </p:cNvSpPr>
          <p:nvPr>
            <p:ph idx="1"/>
          </p:nvPr>
        </p:nvSpPr>
        <p:spPr>
          <a:xfrm>
            <a:off x="838200" y="476250"/>
            <a:ext cx="10515600" cy="5700713"/>
          </a:xfrm>
        </p:spPr>
        <p:txBody>
          <a:bodyPr>
            <a:normAutofit lnSpcReduction="10000"/>
          </a:bodyPr>
          <a:lstStyle/>
          <a:p>
            <a:pPr marL="0" indent="0" algn="just">
              <a:buNone/>
            </a:pPr>
            <a:r>
              <a:rPr lang="en-US" sz="3200" dirty="0"/>
              <a:t>You cover the LORD’s altar with tears, with weeping and groaning because he no longer regards the offering or accepts it with favor from your hand. But you say, “Why does he not?” Because the LORD was witness between you and the wife of your youth, to whom you have been faithless, though she is your companion and your wife by covenant. Did he not make them one, with a portion of the Spirit in their union? And what was the one God seeking? Godly offspring. So guard yourselves in your spirit, and let none of you be faithless to the wife of your youth. “For the man who does not love his wife but divorces her, says the LORD, the God of Israel, covers his garment with violence, says the LORD of hosts. So guard yourselves in your spirit, and do not be faithless.” (Malachi 2:13-16)</a:t>
            </a:r>
          </a:p>
        </p:txBody>
      </p:sp>
    </p:spTree>
    <p:extLst>
      <p:ext uri="{BB962C8B-B14F-4D97-AF65-F5344CB8AC3E}">
        <p14:creationId xmlns:p14="http://schemas.microsoft.com/office/powerpoint/2010/main" val="998989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Bent 16">
            <a:extLst>
              <a:ext uri="{FF2B5EF4-FFF2-40B4-BE49-F238E27FC236}">
                <a16:creationId xmlns:a16="http://schemas.microsoft.com/office/drawing/2014/main" id="{433E6BAA-6DF7-4A6D-A733-436F3FBE8037}"/>
              </a:ext>
            </a:extLst>
          </p:cNvPr>
          <p:cNvSpPr/>
          <p:nvPr/>
        </p:nvSpPr>
        <p:spPr>
          <a:xfrm flipH="1" flipV="1">
            <a:off x="3981302" y="3476625"/>
            <a:ext cx="2105025" cy="2552700"/>
          </a:xfrm>
          <a:prstGeom prst="bentArrow">
            <a:avLst>
              <a:gd name="adj1" fmla="val 12330"/>
              <a:gd name="adj2" fmla="val 24321"/>
              <a:gd name="adj3" fmla="val 25000"/>
              <a:gd name="adj4" fmla="val 43750"/>
            </a:avLst>
          </a:prstGeom>
          <a:noFill/>
          <a:ln w="3810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026" name="Picture 2" descr="22,798 Government Building Illustrations, Royalty-Free Vector Graphics &amp; Clip  Art - iStock">
            <a:extLst>
              <a:ext uri="{FF2B5EF4-FFF2-40B4-BE49-F238E27FC236}">
                <a16:creationId xmlns:a16="http://schemas.microsoft.com/office/drawing/2014/main" id="{CF6A5989-1A0A-4D44-A66B-25DE214C4BF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1306" y="247650"/>
            <a:ext cx="4109388" cy="3162617"/>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Bent 11">
            <a:extLst>
              <a:ext uri="{FF2B5EF4-FFF2-40B4-BE49-F238E27FC236}">
                <a16:creationId xmlns:a16="http://schemas.microsoft.com/office/drawing/2014/main" id="{E23F9A0D-EBA0-4C7D-84F1-D38717502829}"/>
              </a:ext>
            </a:extLst>
          </p:cNvPr>
          <p:cNvSpPr/>
          <p:nvPr/>
        </p:nvSpPr>
        <p:spPr>
          <a:xfrm flipV="1">
            <a:off x="5953127" y="3476625"/>
            <a:ext cx="2105025" cy="2552700"/>
          </a:xfrm>
          <a:prstGeom prst="bentArrow">
            <a:avLst>
              <a:gd name="adj1" fmla="val 12330"/>
              <a:gd name="adj2" fmla="val 24321"/>
              <a:gd name="adj3" fmla="val 25000"/>
              <a:gd name="adj4" fmla="val 43750"/>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2B7F4A95-4E65-4D94-B228-6BF6A903039E}"/>
              </a:ext>
            </a:extLst>
          </p:cNvPr>
          <p:cNvSpPr txBox="1"/>
          <p:nvPr/>
        </p:nvSpPr>
        <p:spPr>
          <a:xfrm>
            <a:off x="4516563" y="2998797"/>
            <a:ext cx="3158877" cy="1785104"/>
          </a:xfrm>
          <a:prstGeom prst="rect">
            <a:avLst/>
          </a:prstGeom>
          <a:solidFill>
            <a:schemeClr val="bg1"/>
          </a:solidFill>
          <a:ln w="38100">
            <a:solidFill>
              <a:schemeClr val="tx1"/>
            </a:solidFill>
          </a:ln>
        </p:spPr>
        <p:txBody>
          <a:bodyPr wrap="none" rtlCol="0">
            <a:spAutoFit/>
          </a:bodyPr>
          <a:lstStyle/>
          <a:p>
            <a:pPr algn="ctr"/>
            <a:r>
              <a:rPr lang="en-US" sz="5400" b="1" dirty="0"/>
              <a:t>$$$</a:t>
            </a:r>
          </a:p>
          <a:p>
            <a:pPr algn="ctr"/>
            <a:r>
              <a:rPr lang="en-US" sz="2800" dirty="0"/>
              <a:t>Scholarships, grants,</a:t>
            </a:r>
          </a:p>
          <a:p>
            <a:pPr algn="ctr"/>
            <a:r>
              <a:rPr lang="en-US" sz="2800" dirty="0"/>
              <a:t>tax credits, etc.</a:t>
            </a:r>
          </a:p>
        </p:txBody>
      </p:sp>
      <p:pic>
        <p:nvPicPr>
          <p:cNvPr id="1028" name="Picture 4" descr="Silhouette clipart graduation, Silhouette graduation Transparent FREE for  download on WebStockReview 2020">
            <a:extLst>
              <a:ext uri="{FF2B5EF4-FFF2-40B4-BE49-F238E27FC236}">
                <a16:creationId xmlns:a16="http://schemas.microsoft.com/office/drawing/2014/main" id="{545ACBDC-4C96-4DE8-AAC4-CE6CF98F2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0694" y="3038158"/>
            <a:ext cx="2186963" cy="31530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13ECAA0-9A7E-4506-9A84-FC8A44CE1957}"/>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105819" y="3209924"/>
            <a:ext cx="2028031" cy="30003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A46F30C-0221-48C8-9109-6F97C2D52F12}"/>
              </a:ext>
            </a:extLst>
          </p:cNvPr>
          <p:cNvSpPr txBox="1"/>
          <p:nvPr/>
        </p:nvSpPr>
        <p:spPr>
          <a:xfrm>
            <a:off x="8414749" y="6191249"/>
            <a:ext cx="1658852" cy="584775"/>
          </a:xfrm>
          <a:prstGeom prst="rect">
            <a:avLst/>
          </a:prstGeom>
          <a:noFill/>
        </p:spPr>
        <p:txBody>
          <a:bodyPr wrap="none" rtlCol="0">
            <a:spAutoFit/>
          </a:bodyPr>
          <a:lstStyle/>
          <a:p>
            <a:r>
              <a:rPr lang="en-US" sz="3200" dirty="0"/>
              <a:t>Students</a:t>
            </a:r>
          </a:p>
        </p:txBody>
      </p:sp>
      <p:sp>
        <p:nvSpPr>
          <p:cNvPr id="19" name="TextBox 18">
            <a:extLst>
              <a:ext uri="{FF2B5EF4-FFF2-40B4-BE49-F238E27FC236}">
                <a16:creationId xmlns:a16="http://schemas.microsoft.com/office/drawing/2014/main" id="{7F46A2F9-CBA7-47A5-B3BC-7067461743BD}"/>
              </a:ext>
            </a:extLst>
          </p:cNvPr>
          <p:cNvSpPr txBox="1"/>
          <p:nvPr/>
        </p:nvSpPr>
        <p:spPr>
          <a:xfrm>
            <a:off x="1895973" y="6191248"/>
            <a:ext cx="2447721" cy="584775"/>
          </a:xfrm>
          <a:prstGeom prst="rect">
            <a:avLst/>
          </a:prstGeom>
          <a:noFill/>
        </p:spPr>
        <p:txBody>
          <a:bodyPr wrap="none" rtlCol="0">
            <a:spAutoFit/>
          </a:bodyPr>
          <a:lstStyle/>
          <a:p>
            <a:r>
              <a:rPr lang="en-US" sz="3200" dirty="0"/>
              <a:t>Non-students</a:t>
            </a:r>
          </a:p>
        </p:txBody>
      </p:sp>
      <p:sp>
        <p:nvSpPr>
          <p:cNvPr id="15" name="Speech Bubble: Rectangle with Corners Rounded 14">
            <a:extLst>
              <a:ext uri="{FF2B5EF4-FFF2-40B4-BE49-F238E27FC236}">
                <a16:creationId xmlns:a16="http://schemas.microsoft.com/office/drawing/2014/main" id="{811BF92B-B983-4863-B7CE-335AA97807CE}"/>
              </a:ext>
            </a:extLst>
          </p:cNvPr>
          <p:cNvSpPr/>
          <p:nvPr/>
        </p:nvSpPr>
        <p:spPr>
          <a:xfrm>
            <a:off x="285956" y="1857375"/>
            <a:ext cx="2447720" cy="1352549"/>
          </a:xfrm>
          <a:prstGeom prst="wedgeRoundRectCallout">
            <a:avLst>
              <a:gd name="adj1" fmla="val 46284"/>
              <a:gd name="adj2" fmla="val 78697"/>
              <a:gd name="adj3" fmla="val 16667"/>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Hey, that’s discrimination!</a:t>
            </a:r>
          </a:p>
        </p:txBody>
      </p:sp>
    </p:spTree>
    <p:extLst>
      <p:ext uri="{BB962C8B-B14F-4D97-AF65-F5344CB8AC3E}">
        <p14:creationId xmlns:p14="http://schemas.microsoft.com/office/powerpoint/2010/main" val="103588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animBg="1"/>
      <p:bldP spid="19" grpId="0"/>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8D22-0DA4-4F67-9854-2B7CC2537955}"/>
              </a:ext>
            </a:extLst>
          </p:cNvPr>
          <p:cNvSpPr>
            <a:spLocks noGrp="1"/>
          </p:cNvSpPr>
          <p:nvPr>
            <p:ph type="title"/>
          </p:nvPr>
        </p:nvSpPr>
        <p:spPr>
          <a:xfrm>
            <a:off x="838200" y="365125"/>
            <a:ext cx="10515600" cy="2406650"/>
          </a:xfrm>
        </p:spPr>
        <p:txBody>
          <a:bodyPr>
            <a:normAutofit/>
          </a:bodyPr>
          <a:lstStyle/>
          <a:p>
            <a:r>
              <a:rPr lang="en-US" b="1" dirty="0"/>
              <a:t>The adoption objection: </a:t>
            </a:r>
            <a:r>
              <a:rPr lang="en-US" dirty="0"/>
              <a:t>“Gay couples can adopt; therefore, they should still be allowed to marry.”</a:t>
            </a:r>
            <a:endParaRPr lang="en-US" b="1" dirty="0"/>
          </a:p>
        </p:txBody>
      </p:sp>
      <p:sp>
        <p:nvSpPr>
          <p:cNvPr id="3" name="Content Placeholder 2">
            <a:extLst>
              <a:ext uri="{FF2B5EF4-FFF2-40B4-BE49-F238E27FC236}">
                <a16:creationId xmlns:a16="http://schemas.microsoft.com/office/drawing/2014/main" id="{8ED53597-F247-47D3-B836-1B88512A341F}"/>
              </a:ext>
            </a:extLst>
          </p:cNvPr>
          <p:cNvSpPr>
            <a:spLocks noGrp="1"/>
          </p:cNvSpPr>
          <p:nvPr>
            <p:ph idx="1"/>
          </p:nvPr>
        </p:nvSpPr>
        <p:spPr>
          <a:xfrm>
            <a:off x="838200" y="2771775"/>
            <a:ext cx="10515600" cy="3405187"/>
          </a:xfrm>
        </p:spPr>
        <p:txBody>
          <a:bodyPr>
            <a:noAutofit/>
          </a:bodyPr>
          <a:lstStyle/>
          <a:p>
            <a:r>
              <a:rPr lang="en-US" sz="3200" dirty="0"/>
              <a:t>An ability to adopt doesn’t automatically entail a right to marry. What if two siblings wanted to adopt? Does that give them a right to marry?</a:t>
            </a:r>
          </a:p>
          <a:p>
            <a:r>
              <a:rPr lang="en-US" sz="3200" dirty="0"/>
              <a:t>Just because they </a:t>
            </a:r>
            <a:r>
              <a:rPr lang="en-US" sz="3200" i="1" dirty="0"/>
              <a:t>can</a:t>
            </a:r>
            <a:r>
              <a:rPr lang="en-US" sz="3200" dirty="0"/>
              <a:t> adopt, that doesn’t mean it’s good for the children.</a:t>
            </a:r>
          </a:p>
          <a:p>
            <a:r>
              <a:rPr lang="en-US" sz="3200" dirty="0"/>
              <a:t>Even if a gay couple were excellent parents, that doesn’t mean children don’t normally have a right to a biological mother and father.</a:t>
            </a:r>
          </a:p>
        </p:txBody>
      </p:sp>
    </p:spTree>
    <p:extLst>
      <p:ext uri="{BB962C8B-B14F-4D97-AF65-F5344CB8AC3E}">
        <p14:creationId xmlns:p14="http://schemas.microsoft.com/office/powerpoint/2010/main" val="124869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72B9-48FD-49E4-9E68-C5851D0A1047}"/>
              </a:ext>
            </a:extLst>
          </p:cNvPr>
          <p:cNvSpPr>
            <a:spLocks noGrp="1"/>
          </p:cNvSpPr>
          <p:nvPr>
            <p:ph type="title"/>
          </p:nvPr>
        </p:nvSpPr>
        <p:spPr>
          <a:xfrm>
            <a:off x="838200" y="641350"/>
            <a:ext cx="10515600" cy="1325563"/>
          </a:xfrm>
        </p:spPr>
        <p:txBody>
          <a:bodyPr>
            <a:normAutofit/>
          </a:bodyPr>
          <a:lstStyle/>
          <a:p>
            <a:r>
              <a:rPr lang="en-US" b="1" dirty="0"/>
              <a:t>The bigotry objection: </a:t>
            </a:r>
            <a:r>
              <a:rPr lang="en-US" dirty="0"/>
              <a:t>“Opposition to gay marriage can only be motivated by bigotry.”</a:t>
            </a:r>
            <a:endParaRPr lang="en-US" b="1" dirty="0"/>
          </a:p>
        </p:txBody>
      </p:sp>
      <p:sp>
        <p:nvSpPr>
          <p:cNvPr id="3" name="Content Placeholder 2">
            <a:extLst>
              <a:ext uri="{FF2B5EF4-FFF2-40B4-BE49-F238E27FC236}">
                <a16:creationId xmlns:a16="http://schemas.microsoft.com/office/drawing/2014/main" id="{42072B33-698F-4753-B1FB-B90B457A4697}"/>
              </a:ext>
            </a:extLst>
          </p:cNvPr>
          <p:cNvSpPr>
            <a:spLocks noGrp="1"/>
          </p:cNvSpPr>
          <p:nvPr>
            <p:ph idx="1"/>
          </p:nvPr>
        </p:nvSpPr>
        <p:spPr>
          <a:xfrm>
            <a:off x="838200" y="1966914"/>
            <a:ext cx="10515600" cy="4486274"/>
          </a:xfrm>
        </p:spPr>
        <p:txBody>
          <a:bodyPr>
            <a:normAutofit/>
          </a:bodyPr>
          <a:lstStyle/>
          <a:p>
            <a:r>
              <a:rPr lang="en-US" sz="3200" dirty="0"/>
              <a:t>It’s possible to oppose gay marriage even if one doesn’t think there’s anything morally wrong with homosexual behavior.</a:t>
            </a:r>
          </a:p>
          <a:p>
            <a:r>
              <a:rPr lang="en-US" sz="3200" dirty="0"/>
              <a:t>Christians will still be considered bigots even if they tolerate legalized gay marriage.</a:t>
            </a:r>
          </a:p>
          <a:p>
            <a:r>
              <a:rPr lang="en-US" sz="3200" dirty="0"/>
              <a:t>Ask the question, “What do you mean by the word ‘bigot’?”</a:t>
            </a:r>
          </a:p>
        </p:txBody>
      </p:sp>
    </p:spTree>
    <p:extLst>
      <p:ext uri="{BB962C8B-B14F-4D97-AF65-F5344CB8AC3E}">
        <p14:creationId xmlns:p14="http://schemas.microsoft.com/office/powerpoint/2010/main" val="35573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8B77E65E-7C4A-4B25-83FF-56FEFA2D3F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4469" y="409092"/>
            <a:ext cx="7003061" cy="6039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056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B4EF-D180-45F7-BFC8-7A25141CCDA2}"/>
              </a:ext>
            </a:extLst>
          </p:cNvPr>
          <p:cNvSpPr>
            <a:spLocks noGrp="1"/>
          </p:cNvSpPr>
          <p:nvPr>
            <p:ph type="title"/>
          </p:nvPr>
        </p:nvSpPr>
        <p:spPr>
          <a:xfrm>
            <a:off x="838200" y="612775"/>
            <a:ext cx="10515600" cy="1882775"/>
          </a:xfrm>
        </p:spPr>
        <p:txBody>
          <a:bodyPr anchor="t">
            <a:normAutofit/>
          </a:bodyPr>
          <a:lstStyle/>
          <a:p>
            <a:r>
              <a:rPr lang="en-US" sz="4000" b="1" dirty="0"/>
              <a:t>The “conservative” objection: </a:t>
            </a:r>
            <a:r>
              <a:rPr lang="en-US" sz="4000" dirty="0"/>
              <a:t>“If marriage is good for society (promoting stability, commitment, etc.), then it’s good for gay couples too.”</a:t>
            </a:r>
            <a:endParaRPr lang="en-US" sz="4000" b="1" dirty="0"/>
          </a:p>
        </p:txBody>
      </p:sp>
      <p:sp>
        <p:nvSpPr>
          <p:cNvPr id="3" name="Content Placeholder 2">
            <a:extLst>
              <a:ext uri="{FF2B5EF4-FFF2-40B4-BE49-F238E27FC236}">
                <a16:creationId xmlns:a16="http://schemas.microsoft.com/office/drawing/2014/main" id="{EEC4745D-197F-4F0A-AF73-830C94896AF1}"/>
              </a:ext>
            </a:extLst>
          </p:cNvPr>
          <p:cNvSpPr>
            <a:spLocks noGrp="1"/>
          </p:cNvSpPr>
          <p:nvPr>
            <p:ph idx="1"/>
          </p:nvPr>
        </p:nvSpPr>
        <p:spPr>
          <a:xfrm>
            <a:off x="838200" y="2562225"/>
            <a:ext cx="10515600" cy="3614738"/>
          </a:xfrm>
        </p:spPr>
        <p:txBody>
          <a:bodyPr>
            <a:normAutofit lnSpcReduction="10000"/>
          </a:bodyPr>
          <a:lstStyle/>
          <a:p>
            <a:r>
              <a:rPr lang="en-US" sz="3200" dirty="0"/>
              <a:t>Gay marriage proponents (usually) don’t want the </a:t>
            </a:r>
            <a:r>
              <a:rPr lang="en-US" sz="3200" i="1" dirty="0"/>
              <a:t>norms</a:t>
            </a:r>
            <a:r>
              <a:rPr lang="en-US" sz="3200" dirty="0"/>
              <a:t> that go along with marriage; they only want the </a:t>
            </a:r>
            <a:r>
              <a:rPr lang="en-US" sz="3200" i="1" dirty="0"/>
              <a:t>public affirmation</a:t>
            </a:r>
            <a:r>
              <a:rPr lang="en-US" sz="3200" dirty="0"/>
              <a:t>.</a:t>
            </a:r>
          </a:p>
          <a:p>
            <a:r>
              <a:rPr lang="en-US" sz="3200" dirty="0"/>
              <a:t>Gay marriage can </a:t>
            </a:r>
            <a:r>
              <a:rPr lang="en-US" sz="3200" i="1" dirty="0"/>
              <a:t>mimic</a:t>
            </a:r>
            <a:r>
              <a:rPr lang="en-US" sz="3200" dirty="0"/>
              <a:t> marital norms, but they cannot rationally </a:t>
            </a:r>
            <a:r>
              <a:rPr lang="en-US" sz="3200" i="1" dirty="0"/>
              <a:t>justify</a:t>
            </a:r>
            <a:r>
              <a:rPr lang="en-US" sz="3200" dirty="0"/>
              <a:t> them. Only procreation and child-rearing provide an objectively knowable justification for such norms as exclusivity and permanence. Without such rational justification, the norms will erode over time.</a:t>
            </a:r>
          </a:p>
        </p:txBody>
      </p:sp>
    </p:spTree>
    <p:extLst>
      <p:ext uri="{BB962C8B-B14F-4D97-AF65-F5344CB8AC3E}">
        <p14:creationId xmlns:p14="http://schemas.microsoft.com/office/powerpoint/2010/main" val="34074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B50D-8280-4E65-A9BC-01E15EE99542}"/>
              </a:ext>
            </a:extLst>
          </p:cNvPr>
          <p:cNvSpPr>
            <a:spLocks noGrp="1"/>
          </p:cNvSpPr>
          <p:nvPr>
            <p:ph type="title"/>
          </p:nvPr>
        </p:nvSpPr>
        <p:spPr>
          <a:xfrm>
            <a:off x="838200" y="365125"/>
            <a:ext cx="10515600" cy="2416176"/>
          </a:xfrm>
        </p:spPr>
        <p:txBody>
          <a:bodyPr>
            <a:normAutofit fontScale="90000"/>
          </a:bodyPr>
          <a:lstStyle/>
          <a:p>
            <a:r>
              <a:rPr lang="en-US" b="1" dirty="0"/>
              <a:t>The cruelty objection: </a:t>
            </a:r>
            <a:r>
              <a:rPr lang="en-US" dirty="0"/>
              <a:t>“Opposing gay marriage is cruel, because it denies the practical needs of gay couples, causes dignitary harm, and deprives them of personal fulfillment.”</a:t>
            </a:r>
            <a:endParaRPr lang="en-US" b="1" dirty="0"/>
          </a:p>
        </p:txBody>
      </p:sp>
      <p:sp>
        <p:nvSpPr>
          <p:cNvPr id="3" name="Content Placeholder 2">
            <a:extLst>
              <a:ext uri="{FF2B5EF4-FFF2-40B4-BE49-F238E27FC236}">
                <a16:creationId xmlns:a16="http://schemas.microsoft.com/office/drawing/2014/main" id="{4B1F8934-6640-4D84-9875-5B9A35E26736}"/>
              </a:ext>
            </a:extLst>
          </p:cNvPr>
          <p:cNvSpPr>
            <a:spLocks noGrp="1"/>
          </p:cNvSpPr>
          <p:nvPr>
            <p:ph idx="1"/>
          </p:nvPr>
        </p:nvSpPr>
        <p:spPr>
          <a:xfrm>
            <a:off x="838200" y="2781301"/>
            <a:ext cx="10515600" cy="3395661"/>
          </a:xfrm>
        </p:spPr>
        <p:txBody>
          <a:bodyPr>
            <a:normAutofit fontScale="92500" lnSpcReduction="10000"/>
          </a:bodyPr>
          <a:lstStyle/>
          <a:p>
            <a:r>
              <a:rPr lang="en-US" sz="3200" dirty="0"/>
              <a:t>Practical needs (hospital visitation rights, inheritance rights, etc.) can be met through sex-neutral civil unions, without redefining marriage.</a:t>
            </a:r>
          </a:p>
          <a:p>
            <a:r>
              <a:rPr lang="en-US" sz="3200" dirty="0"/>
              <a:t>Is there any dignitary harm in denying marriage to siblings, polyamorous relationships, etc.?</a:t>
            </a:r>
          </a:p>
          <a:p>
            <a:r>
              <a:rPr lang="en-US" sz="3200" dirty="0"/>
              <a:t>Why would legal recognition be necessary for personal fulfillment? For example, do </a:t>
            </a:r>
            <a:r>
              <a:rPr lang="en-US" sz="3200" i="1" dirty="0"/>
              <a:t>friendships</a:t>
            </a:r>
            <a:r>
              <a:rPr lang="en-US" sz="3200" dirty="0"/>
              <a:t> need legal recognition for their fulfillment?</a:t>
            </a:r>
          </a:p>
        </p:txBody>
      </p:sp>
    </p:spTree>
    <p:extLst>
      <p:ext uri="{BB962C8B-B14F-4D97-AF65-F5344CB8AC3E}">
        <p14:creationId xmlns:p14="http://schemas.microsoft.com/office/powerpoint/2010/main" val="235762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6199-A866-45F0-87A4-3B06BDDB1DA5}"/>
              </a:ext>
            </a:extLst>
          </p:cNvPr>
          <p:cNvSpPr>
            <a:spLocks noGrp="1"/>
          </p:cNvSpPr>
          <p:nvPr>
            <p:ph type="title"/>
          </p:nvPr>
        </p:nvSpPr>
        <p:spPr>
          <a:xfrm>
            <a:off x="838200" y="793750"/>
            <a:ext cx="10515600" cy="1325563"/>
          </a:xfrm>
        </p:spPr>
        <p:txBody>
          <a:bodyPr/>
          <a:lstStyle/>
          <a:p>
            <a:r>
              <a:rPr lang="en-US" b="1" dirty="0"/>
              <a:t>The libertarian objection: </a:t>
            </a:r>
            <a:r>
              <a:rPr lang="en-US" dirty="0"/>
              <a:t>“The government should just get out of marriage altogether.”</a:t>
            </a:r>
            <a:endParaRPr lang="en-US" b="1" dirty="0"/>
          </a:p>
        </p:txBody>
      </p:sp>
      <p:sp>
        <p:nvSpPr>
          <p:cNvPr id="3" name="Content Placeholder 2">
            <a:extLst>
              <a:ext uri="{FF2B5EF4-FFF2-40B4-BE49-F238E27FC236}">
                <a16:creationId xmlns:a16="http://schemas.microsoft.com/office/drawing/2014/main" id="{54B43263-015B-435B-B604-C1F8E15561BE}"/>
              </a:ext>
            </a:extLst>
          </p:cNvPr>
          <p:cNvSpPr>
            <a:spLocks noGrp="1"/>
          </p:cNvSpPr>
          <p:nvPr>
            <p:ph idx="1"/>
          </p:nvPr>
        </p:nvSpPr>
        <p:spPr>
          <a:xfrm>
            <a:off x="838200" y="2254250"/>
            <a:ext cx="10515600" cy="4351338"/>
          </a:xfrm>
        </p:spPr>
        <p:txBody>
          <a:bodyPr>
            <a:normAutofit/>
          </a:bodyPr>
          <a:lstStyle/>
          <a:p>
            <a:r>
              <a:rPr lang="en-US" sz="3200" dirty="0"/>
              <a:t>“Sex makes babies, society needs babies, and children need mothers and fathers.” (Maggie Gallagher, National Organization for Marriage)</a:t>
            </a:r>
          </a:p>
          <a:p>
            <a:r>
              <a:rPr lang="en-US" sz="3200" dirty="0"/>
              <a:t>What’s legal is perceived as normal, and what’s normal is perceived as good.</a:t>
            </a:r>
          </a:p>
          <a:p>
            <a:r>
              <a:rPr lang="en-US" sz="3200" dirty="0"/>
              <a:t>Legislating marriage is unavoidable, since the state will have to intervene when marriages break down (divorce, custody, alimony, property, welfare, incarceration, etc.).</a:t>
            </a:r>
          </a:p>
        </p:txBody>
      </p:sp>
    </p:spTree>
    <p:extLst>
      <p:ext uri="{BB962C8B-B14F-4D97-AF65-F5344CB8AC3E}">
        <p14:creationId xmlns:p14="http://schemas.microsoft.com/office/powerpoint/2010/main" val="111179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6199-A866-45F0-87A4-3B06BDDB1DA5}"/>
              </a:ext>
            </a:extLst>
          </p:cNvPr>
          <p:cNvSpPr>
            <a:spLocks noGrp="1"/>
          </p:cNvSpPr>
          <p:nvPr>
            <p:ph type="title"/>
          </p:nvPr>
        </p:nvSpPr>
        <p:spPr>
          <a:xfrm>
            <a:off x="838200" y="793750"/>
            <a:ext cx="10515600" cy="1325563"/>
          </a:xfrm>
        </p:spPr>
        <p:txBody>
          <a:bodyPr/>
          <a:lstStyle/>
          <a:p>
            <a:r>
              <a:rPr lang="en-US" b="1" dirty="0"/>
              <a:t>The libertarian objection: </a:t>
            </a:r>
            <a:r>
              <a:rPr lang="en-US" dirty="0"/>
              <a:t>“The government should just get out of marriage altogether.”</a:t>
            </a:r>
            <a:endParaRPr lang="en-US" b="1" dirty="0"/>
          </a:p>
        </p:txBody>
      </p:sp>
      <p:sp>
        <p:nvSpPr>
          <p:cNvPr id="3" name="Content Placeholder 2">
            <a:extLst>
              <a:ext uri="{FF2B5EF4-FFF2-40B4-BE49-F238E27FC236}">
                <a16:creationId xmlns:a16="http://schemas.microsoft.com/office/drawing/2014/main" id="{54B43263-015B-435B-B604-C1F8E15561BE}"/>
              </a:ext>
            </a:extLst>
          </p:cNvPr>
          <p:cNvSpPr>
            <a:spLocks noGrp="1"/>
          </p:cNvSpPr>
          <p:nvPr>
            <p:ph idx="1"/>
          </p:nvPr>
        </p:nvSpPr>
        <p:spPr>
          <a:xfrm>
            <a:off x="838200" y="2254250"/>
            <a:ext cx="10515600" cy="4351338"/>
          </a:xfrm>
        </p:spPr>
        <p:txBody>
          <a:bodyPr>
            <a:normAutofit/>
          </a:bodyPr>
          <a:lstStyle/>
          <a:p>
            <a:r>
              <a:rPr lang="en-US" sz="3200" dirty="0"/>
              <a:t>When does something warrant state involvement?</a:t>
            </a:r>
          </a:p>
          <a:p>
            <a:pPr lvl="1"/>
            <a:r>
              <a:rPr lang="en-US" sz="2800" dirty="0"/>
              <a:t>When it serves an important social good</a:t>
            </a:r>
          </a:p>
          <a:p>
            <a:pPr lvl="1"/>
            <a:r>
              <a:rPr lang="en-US" sz="2800" dirty="0"/>
              <a:t>When people have a right to it</a:t>
            </a:r>
          </a:p>
          <a:p>
            <a:pPr lvl="1"/>
            <a:r>
              <a:rPr lang="en-US" sz="2800" dirty="0"/>
              <a:t>When private groups cannot secure it well</a:t>
            </a:r>
          </a:p>
          <a:p>
            <a:pPr lvl="1"/>
            <a:r>
              <a:rPr lang="en-US" sz="2800" dirty="0"/>
              <a:t>When everyone suffers if it is lost</a:t>
            </a:r>
          </a:p>
          <a:p>
            <a:pPr lvl="1"/>
            <a:r>
              <a:rPr lang="en-US" sz="2800" dirty="0"/>
              <a:t>When the state </a:t>
            </a:r>
            <a:r>
              <a:rPr lang="en-US" sz="2800" i="1" dirty="0"/>
              <a:t>can </a:t>
            </a:r>
            <a:r>
              <a:rPr lang="en-US" sz="2800" dirty="0"/>
              <a:t>secure it without undue cost</a:t>
            </a:r>
          </a:p>
        </p:txBody>
      </p:sp>
    </p:spTree>
    <p:extLst>
      <p:ext uri="{BB962C8B-B14F-4D97-AF65-F5344CB8AC3E}">
        <p14:creationId xmlns:p14="http://schemas.microsoft.com/office/powerpoint/2010/main" val="20742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Same-Sex Marriage (Thoughtful Response): A Thoughtful Approach to God's  Design for Marriage - Kindle edition by McDowell, Sean, Stonestreet, John.  Religion &amp; Spirituality Kindle eBooks @ Amazon.com.">
            <a:extLst>
              <a:ext uri="{FF2B5EF4-FFF2-40B4-BE49-F238E27FC236}">
                <a16:creationId xmlns:a16="http://schemas.microsoft.com/office/drawing/2014/main" id="{E3E669C0-A49F-432B-9A73-8E922366FF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5667" y="643467"/>
            <a:ext cx="3607265" cy="55710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98" name="Picture 2" descr="What Is Marriage?: Man and Woman: A Defense: Girgis, Sherif, Anderson, Ryan  T, George, Robert P: 0884682895747: Amazon.com: Books">
            <a:extLst>
              <a:ext uri="{FF2B5EF4-FFF2-40B4-BE49-F238E27FC236}">
                <a16:creationId xmlns:a16="http://schemas.microsoft.com/office/drawing/2014/main" id="{F6A38313-1500-44DF-80C1-FA471DDDD3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92102" y="643467"/>
            <a:ext cx="3621192" cy="55710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7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D4F23-F665-4F54-831A-C93800CBB05C}"/>
              </a:ext>
            </a:extLst>
          </p:cNvPr>
          <p:cNvSpPr>
            <a:spLocks noGrp="1"/>
          </p:cNvSpPr>
          <p:nvPr>
            <p:ph idx="1"/>
          </p:nvPr>
        </p:nvSpPr>
        <p:spPr>
          <a:xfrm>
            <a:off x="209550" y="447675"/>
            <a:ext cx="11601450" cy="6105525"/>
          </a:xfrm>
        </p:spPr>
        <p:txBody>
          <a:bodyPr>
            <a:normAutofit lnSpcReduction="10000"/>
          </a:bodyPr>
          <a:lstStyle/>
          <a:p>
            <a:pPr marL="0" indent="0" algn="just">
              <a:buNone/>
            </a:pPr>
            <a:r>
              <a:rPr lang="en-US" dirty="0"/>
              <a:t>And Pharisees came up to [Jesus] and tested him by asking, “Is it lawful to divorce one’s wife for any cause?” He answered, “Have you not read that he who created them from the beginning made them male and female, and said, ‘Therefore a man shall leave his father and his mother and hold fast to his wife, and the two shall become one flesh’? So they are no longer two but one flesh. What therefore God has joined together, let not man separate.” They said to him, “Why then did Moses command one to give a certificate of divorce and to send her away?” He said to them, “Because of your hardness of heart Moses allowed you to divorce your wives, but from the beginning it was not so. And I say to you: whoever divorces his wife, except for sexual immorality, and marries another, commits adultery.” The disciples said to him, “If such is the case of a man with his wife, it is better not to marry.” But he said to them, “Not everyone can receive this saying, but only those to whom it is given. For there are eunuchs who have been so from birth, and there are eunuchs who have been made eunuchs by men, and there are eunuchs who have made themselves eunuchs for the sake of the kingdom of heaven. Let the one who is able to receive this receive it.” (Matthew 19:3-12)</a:t>
            </a:r>
          </a:p>
        </p:txBody>
      </p:sp>
    </p:spTree>
    <p:extLst>
      <p:ext uri="{BB962C8B-B14F-4D97-AF65-F5344CB8AC3E}">
        <p14:creationId xmlns:p14="http://schemas.microsoft.com/office/powerpoint/2010/main" val="29615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7F559-7723-4C7B-959B-716721FE1387}"/>
              </a:ext>
            </a:extLst>
          </p:cNvPr>
          <p:cNvSpPr>
            <a:spLocks noGrp="1"/>
          </p:cNvSpPr>
          <p:nvPr>
            <p:ph idx="1"/>
          </p:nvPr>
        </p:nvSpPr>
        <p:spPr>
          <a:xfrm>
            <a:off x="838200" y="1219200"/>
            <a:ext cx="10515600" cy="4881563"/>
          </a:xfrm>
        </p:spPr>
        <p:txBody>
          <a:bodyPr>
            <a:normAutofit/>
          </a:bodyPr>
          <a:lstStyle/>
          <a:p>
            <a:pPr marL="0" indent="0" algn="just">
              <a:buNone/>
            </a:pPr>
            <a:r>
              <a:rPr lang="en-US" dirty="0"/>
              <a:t>The same day Sadducees came to him, who say that there is no resurrection, and they asked him a question, saying, “Teacher, Moses said, ‘If a man dies having no children, his brother must marry the widow and raise up offspring for his brother.’ Now there were seven brothers among us. The first married and died, and having no offspring left his wife to his brother. So too the second and third, down to the seventh. After them all, the woman died. In the resurrection, therefore, of the seven, whose wife will she be? For they all had her.” But Jesus answered them, “You are wrong, because you know neither the Scriptures nor the power of God. For in the resurrection they neither marry nor are given in marriage, but are like angels in heaven. (Matthew 22:23-30)</a:t>
            </a:r>
          </a:p>
        </p:txBody>
      </p:sp>
    </p:spTree>
    <p:extLst>
      <p:ext uri="{BB962C8B-B14F-4D97-AF65-F5344CB8AC3E}">
        <p14:creationId xmlns:p14="http://schemas.microsoft.com/office/powerpoint/2010/main" val="90677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D3459E-3C41-4772-9DD0-68BB38FC1105}"/>
              </a:ext>
            </a:extLst>
          </p:cNvPr>
          <p:cNvSpPr>
            <a:spLocks noGrp="1"/>
          </p:cNvSpPr>
          <p:nvPr>
            <p:ph idx="1"/>
          </p:nvPr>
        </p:nvSpPr>
        <p:spPr>
          <a:xfrm>
            <a:off x="838200" y="447674"/>
            <a:ext cx="10515600" cy="6048375"/>
          </a:xfrm>
        </p:spPr>
        <p:txBody>
          <a:bodyPr>
            <a:normAutofit lnSpcReduction="10000"/>
          </a:bodyPr>
          <a:lstStyle/>
          <a:p>
            <a:pPr marL="0" indent="0" algn="just">
              <a:buNone/>
            </a:pPr>
            <a:r>
              <a:rPr lang="en-US" dirty="0"/>
              <a:t>Wives, submit to your own husbands, as to the Lord. For the husband is the head of the wife even as Christ is the head of the church, his body, and is himself its Savior. Now as the church submits to Christ, so also wives should submit in everything to their husbands. Husbands, love your wives, as Christ loved the church and gave himself up for her, that he might sanctify her, having cleansed her by the washing of water with the word, so that he might present the church to himself in splendor, without spot or wrinkle or any such thing, that she might be holy and without blemish. In the same way husbands should love their wives as their own bodies. He who loves his wife loves himself. For no one ever hated his own flesh, but nourishes and cherishes it, just as Christ does the church, because we are members of his body. “Therefore a man shall leave his father and mother and hold fast to his wife, and the two shall become one flesh.” This mystery is profound, and I am saying that it refers to Christ and the church. However, let each one of you love his wife as himself, and let the wife see that she respects her husband. (Ephesians 5:22-33)</a:t>
            </a:r>
          </a:p>
        </p:txBody>
      </p:sp>
    </p:spTree>
    <p:extLst>
      <p:ext uri="{BB962C8B-B14F-4D97-AF65-F5344CB8AC3E}">
        <p14:creationId xmlns:p14="http://schemas.microsoft.com/office/powerpoint/2010/main" val="287720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4D051C-DDB0-4133-B071-474D586C46BB}"/>
              </a:ext>
            </a:extLst>
          </p:cNvPr>
          <p:cNvSpPr>
            <a:spLocks noGrp="1"/>
          </p:cNvSpPr>
          <p:nvPr>
            <p:ph idx="1"/>
          </p:nvPr>
        </p:nvSpPr>
        <p:spPr>
          <a:xfrm>
            <a:off x="838200" y="1266825"/>
            <a:ext cx="10515600" cy="4910138"/>
          </a:xfrm>
        </p:spPr>
        <p:txBody>
          <a:bodyPr>
            <a:normAutofit/>
          </a:bodyPr>
          <a:lstStyle/>
          <a:p>
            <a:pPr marL="0" indent="0" algn="just">
              <a:buNone/>
            </a:pPr>
            <a:r>
              <a:rPr lang="en-US" dirty="0"/>
              <a:t>Then I heard what seemed to be the voice of a great multitude, like the roar of many waters and like the sound of mighty peals of thunder, crying out, “Hallelujah! For the Lord our God the Almighty reigns. Let us rejoice and exult and give him the glory, for the marriage of the Lamb has come, and his Bride has made herself ready; it was granted her to clothe herself with fine linen, bright and pure”—for the fine linen is the righteous deeds of the saints. And the angel said to me, “Write this: Blessed are those who are invited to the marriage supper of the Lamb.” And he said to me, “These are the true words of God.” (Revelation 19:6-9)</a:t>
            </a:r>
          </a:p>
        </p:txBody>
      </p:sp>
    </p:spTree>
    <p:extLst>
      <p:ext uri="{BB962C8B-B14F-4D97-AF65-F5344CB8AC3E}">
        <p14:creationId xmlns:p14="http://schemas.microsoft.com/office/powerpoint/2010/main" val="1547493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TotalTime>
  <Words>4373</Words>
  <Application>Microsoft Office PowerPoint</Application>
  <PresentationFormat>Widescreen</PresentationFormat>
  <Paragraphs>272</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Calibri Light</vt:lpstr>
      <vt:lpstr>Comic Sans MS</vt:lpstr>
      <vt:lpstr>Franklin Gothic Book</vt:lpstr>
      <vt:lpstr>Franklin Gothic Medium Cond</vt:lpstr>
      <vt:lpstr>Lora</vt:lpstr>
      <vt:lpstr>Office Theme</vt:lpstr>
      <vt:lpstr>Marriage</vt:lpstr>
      <vt:lpstr>What does the culture say about marriage?</vt:lpstr>
      <vt:lpstr>What does the Bible say about marriage?</vt:lpstr>
      <vt:lpstr>PowerPoint Presentation</vt:lpstr>
      <vt:lpstr>PowerPoint Presentation</vt:lpstr>
      <vt:lpstr>PowerPoint Presentation</vt:lpstr>
      <vt:lpstr>PowerPoint Presentation</vt:lpstr>
      <vt:lpstr>PowerPoint Presentation</vt:lpstr>
      <vt:lpstr>PowerPoint Presentation</vt:lpstr>
      <vt:lpstr>What does the Bible say about marriage?</vt:lpstr>
      <vt:lpstr>What does nature show about marriage?</vt:lpstr>
      <vt:lpstr>PowerPoint Presentation</vt:lpstr>
      <vt:lpstr>PowerPoint Presentation</vt:lpstr>
      <vt:lpstr>PowerPoint Presentation</vt:lpstr>
      <vt:lpstr>Pre-Industrial Revolution</vt:lpstr>
      <vt:lpstr>Post-Industrial Revolution (1900)</vt:lpstr>
      <vt:lpstr>Post-Pill (1960)</vt:lpstr>
      <vt:lpstr>Post-Internet (2000)</vt:lpstr>
      <vt:lpstr>The result?</vt:lpstr>
      <vt:lpstr>PowerPoint Presentation</vt:lpstr>
      <vt:lpstr>Eight predictions for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Humanae Vitae Pope Paul VI (1968)</vt:lpstr>
      <vt:lpstr>The biblical case for openness to procreation as the “default setting” for marriage</vt:lpstr>
      <vt:lpstr>Analogy from adoption</vt:lpstr>
      <vt:lpstr>Analogy from eating</vt:lpstr>
      <vt:lpstr>The ethical danger of hormonal birth control (aka “the Pill”)</vt:lpstr>
      <vt:lpstr>Objections to openness to procreation in marriage</vt:lpstr>
      <vt:lpstr>Resources</vt:lpstr>
      <vt:lpstr>The natural law response: two views of marriage</vt:lpstr>
      <vt:lpstr>MARRIAGE LEAGUE BASEBALL</vt:lpstr>
      <vt:lpstr>PowerPoint Presentation</vt:lpstr>
      <vt:lpstr>Christians’ responses to gay marriage</vt:lpstr>
      <vt:lpstr>PowerPoint Presentation</vt:lpstr>
      <vt:lpstr>Why should the state recognize marriage only between a man and a woman?</vt:lpstr>
      <vt:lpstr>Why should the state recognize marriage only between a man and a woman?</vt:lpstr>
      <vt:lpstr>PowerPoint Presentation</vt:lpstr>
      <vt:lpstr>PowerPoint Presentation</vt:lpstr>
      <vt:lpstr>New Family Structures Study (NFSS): Children raised in same-sex homes are more likely to…</vt:lpstr>
      <vt:lpstr>Answering the critics of NFSS</vt:lpstr>
      <vt:lpstr>The equality objection: “Everyone deserves equal rights before the law; therefore, gay marriages deserve equal legal recognition.”</vt:lpstr>
      <vt:lpstr>PowerPoint Presentation</vt:lpstr>
      <vt:lpstr>The adoption objection: “Gay couples can adopt; therefore, they should still be allowed to marry.”</vt:lpstr>
      <vt:lpstr>The bigotry objection: “Opposition to gay marriage can only be motivated by bigotry.”</vt:lpstr>
      <vt:lpstr>PowerPoint Presentation</vt:lpstr>
      <vt:lpstr>The “conservative” objection: “If marriage is good for society (promoting stability, commitment, etc.), then it’s good for gay couples too.”</vt:lpstr>
      <vt:lpstr>The cruelty objection: “Opposing gay marriage is cruel, because it denies the practical needs of gay couples, causes dignitary harm, and deprives them of personal fulfillment.”</vt:lpstr>
      <vt:lpstr>The libertarian objection: “The government should just get out of marriage altogether.”</vt:lpstr>
      <vt:lpstr>The libertarian objection: “The government should just get out of marriage altogether.”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dc:title>
  <dc:creator>Kyle Dillon</dc:creator>
  <cp:lastModifiedBy>Kyle Dillon</cp:lastModifiedBy>
  <cp:revision>9</cp:revision>
  <dcterms:created xsi:type="dcterms:W3CDTF">2020-12-19T22:34:26Z</dcterms:created>
  <dcterms:modified xsi:type="dcterms:W3CDTF">2020-12-22T18:12:46Z</dcterms:modified>
</cp:coreProperties>
</file>