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6" r:id="rId2"/>
    <p:sldId id="259" r:id="rId3"/>
    <p:sldId id="263" r:id="rId4"/>
    <p:sldId id="261" r:id="rId5"/>
    <p:sldId id="274" r:id="rId6"/>
    <p:sldId id="268" r:id="rId7"/>
    <p:sldId id="270" r:id="rId8"/>
    <p:sldId id="272" r:id="rId9"/>
    <p:sldId id="260" r:id="rId10"/>
    <p:sldId id="273" r:id="rId11"/>
    <p:sldId id="257" r:id="rId12"/>
    <p:sldId id="258" r:id="rId13"/>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1/23/2021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934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1/23/2021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688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1/23/2021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158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079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1/23/2021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816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325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59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773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1/23/2021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848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1/23/2021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8685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1/23/2021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467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1/23/2021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99754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27" r:id="rId6"/>
    <p:sldLayoutId id="2147483723" r:id="rId7"/>
    <p:sldLayoutId id="2147483724" r:id="rId8"/>
    <p:sldLayoutId id="2147483725" r:id="rId9"/>
    <p:sldLayoutId id="2147483726" r:id="rId10"/>
    <p:sldLayoutId id="2147483728"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45E158-B3EB-48AB-A56D-BD4C505E721E}"/>
              </a:ext>
            </a:extLst>
          </p:cNvPr>
          <p:cNvPicPr>
            <a:picLocks noChangeAspect="1"/>
          </p:cNvPicPr>
          <p:nvPr/>
        </p:nvPicPr>
        <p:blipFill rotWithShape="1">
          <a:blip r:embed="rId2">
            <a:alphaModFix amt="35000"/>
          </a:blip>
          <a:srcRect t="12376" b="7552"/>
          <a:stretch/>
        </p:blipFill>
        <p:spPr>
          <a:xfrm>
            <a:off x="20" y="10"/>
            <a:ext cx="12191980" cy="6857990"/>
          </a:xfrm>
          <a:prstGeom prst="rect">
            <a:avLst/>
          </a:prstGeom>
        </p:spPr>
      </p:pic>
      <p:sp>
        <p:nvSpPr>
          <p:cNvPr id="2" name="Title 1">
            <a:extLst>
              <a:ext uri="{FF2B5EF4-FFF2-40B4-BE49-F238E27FC236}">
                <a16:creationId xmlns:a16="http://schemas.microsoft.com/office/drawing/2014/main" id="{51BF9443-CC66-4040-9C3E-8431D2463700}"/>
              </a:ext>
            </a:extLst>
          </p:cNvPr>
          <p:cNvSpPr>
            <a:spLocks noGrp="1"/>
          </p:cNvSpPr>
          <p:nvPr>
            <p:ph type="ctrTitle"/>
          </p:nvPr>
        </p:nvSpPr>
        <p:spPr>
          <a:xfrm>
            <a:off x="1097280" y="758952"/>
            <a:ext cx="10058400" cy="3566160"/>
          </a:xfrm>
        </p:spPr>
        <p:txBody>
          <a:bodyPr>
            <a:normAutofit/>
          </a:bodyPr>
          <a:lstStyle/>
          <a:p>
            <a:r>
              <a:rPr lang="en-US">
                <a:solidFill>
                  <a:srgbClr val="FFFFFF"/>
                </a:solidFill>
              </a:rPr>
              <a:t>Cults &amp; Heresies</a:t>
            </a:r>
          </a:p>
        </p:txBody>
      </p:sp>
      <p:sp>
        <p:nvSpPr>
          <p:cNvPr id="3" name="Subtitle 2">
            <a:extLst>
              <a:ext uri="{FF2B5EF4-FFF2-40B4-BE49-F238E27FC236}">
                <a16:creationId xmlns:a16="http://schemas.microsoft.com/office/drawing/2014/main" id="{5B5B7525-3552-412E-8BC2-FA4FA1CB42FE}"/>
              </a:ext>
            </a:extLst>
          </p:cNvPr>
          <p:cNvSpPr>
            <a:spLocks noGrp="1"/>
          </p:cNvSpPr>
          <p:nvPr>
            <p:ph type="subTitle" idx="1"/>
          </p:nvPr>
        </p:nvSpPr>
        <p:spPr>
          <a:xfrm>
            <a:off x="1100051" y="4645152"/>
            <a:ext cx="10058400" cy="1143000"/>
          </a:xfrm>
        </p:spPr>
        <p:txBody>
          <a:bodyPr>
            <a:normAutofit/>
          </a:bodyPr>
          <a:lstStyle/>
          <a:p>
            <a:r>
              <a:rPr lang="en-US">
                <a:solidFill>
                  <a:srgbClr val="FFFFFF"/>
                </a:solidFill>
              </a:rPr>
              <a:t>Introduction</a:t>
            </a:r>
          </a:p>
        </p:txBody>
      </p:sp>
      <p:cxnSp>
        <p:nvCxnSpPr>
          <p:cNvPr id="18" name="Straight Connector 17">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19">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31588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1B87-F208-4E7D-91AD-2BAD850CCFC5}"/>
              </a:ext>
            </a:extLst>
          </p:cNvPr>
          <p:cNvSpPr>
            <a:spLocks noGrp="1"/>
          </p:cNvSpPr>
          <p:nvPr>
            <p:ph type="title"/>
          </p:nvPr>
        </p:nvSpPr>
        <p:spPr/>
        <p:txBody>
          <a:bodyPr/>
          <a:lstStyle/>
          <a:p>
            <a:r>
              <a:rPr lang="en-US" dirty="0"/>
              <a:t>Heresy or cult?</a:t>
            </a:r>
          </a:p>
        </p:txBody>
      </p:sp>
      <p:sp>
        <p:nvSpPr>
          <p:cNvPr id="5" name="Oval 4">
            <a:extLst>
              <a:ext uri="{FF2B5EF4-FFF2-40B4-BE49-F238E27FC236}">
                <a16:creationId xmlns:a16="http://schemas.microsoft.com/office/drawing/2014/main" id="{4819F288-DEA3-4831-839E-8142DB72224B}"/>
              </a:ext>
            </a:extLst>
          </p:cNvPr>
          <p:cNvSpPr/>
          <p:nvPr/>
        </p:nvSpPr>
        <p:spPr>
          <a:xfrm>
            <a:off x="1909109" y="2040957"/>
            <a:ext cx="5807106" cy="41708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solidFill>
                <a:schemeClr val="bg1"/>
              </a:solidFill>
            </a:endParaRPr>
          </a:p>
        </p:txBody>
      </p:sp>
      <p:sp>
        <p:nvSpPr>
          <p:cNvPr id="6" name="Oval 5">
            <a:extLst>
              <a:ext uri="{FF2B5EF4-FFF2-40B4-BE49-F238E27FC236}">
                <a16:creationId xmlns:a16="http://schemas.microsoft.com/office/drawing/2014/main" id="{6218D3EB-16DE-456E-8578-272872612871}"/>
              </a:ext>
            </a:extLst>
          </p:cNvPr>
          <p:cNvSpPr/>
          <p:nvPr/>
        </p:nvSpPr>
        <p:spPr>
          <a:xfrm>
            <a:off x="4487076" y="2040957"/>
            <a:ext cx="5807106" cy="4170812"/>
          </a:xfrm>
          <a:prstGeom prst="ellipse">
            <a:avLst/>
          </a:prstGeom>
          <a:solidFill>
            <a:srgbClr val="FFFF00">
              <a:alpha val="5000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3F77F3D-6F21-4765-A4DB-794F335420A8}"/>
              </a:ext>
            </a:extLst>
          </p:cNvPr>
          <p:cNvSpPr txBox="1"/>
          <p:nvPr/>
        </p:nvSpPr>
        <p:spPr>
          <a:xfrm>
            <a:off x="4108739" y="2044167"/>
            <a:ext cx="1432635" cy="584775"/>
          </a:xfrm>
          <a:prstGeom prst="rect">
            <a:avLst/>
          </a:prstGeom>
          <a:noFill/>
        </p:spPr>
        <p:txBody>
          <a:bodyPr wrap="none" rtlCol="0">
            <a:spAutoFit/>
          </a:bodyPr>
          <a:lstStyle/>
          <a:p>
            <a:pPr algn="ctr"/>
            <a:r>
              <a:rPr lang="en-US" sz="3200" b="1" dirty="0"/>
              <a:t>Heresy</a:t>
            </a:r>
            <a:endParaRPr lang="en-US" sz="2000" b="1" dirty="0"/>
          </a:p>
        </p:txBody>
      </p:sp>
      <p:sp>
        <p:nvSpPr>
          <p:cNvPr id="8" name="TextBox 7">
            <a:extLst>
              <a:ext uri="{FF2B5EF4-FFF2-40B4-BE49-F238E27FC236}">
                <a16:creationId xmlns:a16="http://schemas.microsoft.com/office/drawing/2014/main" id="{260C060C-E76A-4AF5-80CA-B5C2C2B58E21}"/>
              </a:ext>
            </a:extLst>
          </p:cNvPr>
          <p:cNvSpPr txBox="1"/>
          <p:nvPr/>
        </p:nvSpPr>
        <p:spPr>
          <a:xfrm>
            <a:off x="6973179" y="2044167"/>
            <a:ext cx="923650" cy="584775"/>
          </a:xfrm>
          <a:prstGeom prst="rect">
            <a:avLst/>
          </a:prstGeom>
          <a:noFill/>
        </p:spPr>
        <p:txBody>
          <a:bodyPr wrap="none" rtlCol="0">
            <a:spAutoFit/>
          </a:bodyPr>
          <a:lstStyle/>
          <a:p>
            <a:pPr algn="ctr"/>
            <a:r>
              <a:rPr lang="en-US" sz="3200" b="1" dirty="0"/>
              <a:t>Cult</a:t>
            </a:r>
            <a:endParaRPr lang="en-US" sz="2000" b="1" dirty="0"/>
          </a:p>
        </p:txBody>
      </p:sp>
      <p:sp>
        <p:nvSpPr>
          <p:cNvPr id="9" name="TextBox 8">
            <a:extLst>
              <a:ext uri="{FF2B5EF4-FFF2-40B4-BE49-F238E27FC236}">
                <a16:creationId xmlns:a16="http://schemas.microsoft.com/office/drawing/2014/main" id="{B512E503-ABCD-4F42-A439-2DE1260E1FD0}"/>
              </a:ext>
            </a:extLst>
          </p:cNvPr>
          <p:cNvSpPr txBox="1"/>
          <p:nvPr/>
        </p:nvSpPr>
        <p:spPr>
          <a:xfrm>
            <a:off x="7896829" y="3162555"/>
            <a:ext cx="1792991" cy="523220"/>
          </a:xfrm>
          <a:prstGeom prst="rect">
            <a:avLst/>
          </a:prstGeom>
          <a:noFill/>
        </p:spPr>
        <p:txBody>
          <a:bodyPr wrap="none" rtlCol="0">
            <a:spAutoFit/>
          </a:bodyPr>
          <a:lstStyle/>
          <a:p>
            <a:r>
              <a:rPr lang="en-US" sz="2800" dirty="0"/>
              <a:t>Scientology</a:t>
            </a:r>
            <a:endParaRPr lang="en-US" sz="2000" dirty="0"/>
          </a:p>
        </p:txBody>
      </p:sp>
      <p:sp>
        <p:nvSpPr>
          <p:cNvPr id="11" name="TextBox 10">
            <a:extLst>
              <a:ext uri="{FF2B5EF4-FFF2-40B4-BE49-F238E27FC236}">
                <a16:creationId xmlns:a16="http://schemas.microsoft.com/office/drawing/2014/main" id="{2A596788-74A9-4179-8A75-4A8749F70DE4}"/>
              </a:ext>
            </a:extLst>
          </p:cNvPr>
          <p:cNvSpPr txBox="1"/>
          <p:nvPr/>
        </p:nvSpPr>
        <p:spPr>
          <a:xfrm>
            <a:off x="5327759" y="2799443"/>
            <a:ext cx="1574983" cy="523220"/>
          </a:xfrm>
          <a:prstGeom prst="rect">
            <a:avLst/>
          </a:prstGeom>
          <a:noFill/>
        </p:spPr>
        <p:txBody>
          <a:bodyPr wrap="none" rtlCol="0">
            <a:spAutoFit/>
          </a:bodyPr>
          <a:lstStyle/>
          <a:p>
            <a:pPr algn="ctr"/>
            <a:r>
              <a:rPr lang="en-US" sz="2800" dirty="0"/>
              <a:t>Mormons</a:t>
            </a:r>
            <a:endParaRPr lang="en-US" sz="2000" dirty="0"/>
          </a:p>
        </p:txBody>
      </p:sp>
      <p:sp>
        <p:nvSpPr>
          <p:cNvPr id="12" name="TextBox 11">
            <a:extLst>
              <a:ext uri="{FF2B5EF4-FFF2-40B4-BE49-F238E27FC236}">
                <a16:creationId xmlns:a16="http://schemas.microsoft.com/office/drawing/2014/main" id="{271AE34C-C39D-4A18-968E-D34E585988BA}"/>
              </a:ext>
            </a:extLst>
          </p:cNvPr>
          <p:cNvSpPr txBox="1"/>
          <p:nvPr/>
        </p:nvSpPr>
        <p:spPr>
          <a:xfrm>
            <a:off x="5333625" y="3661830"/>
            <a:ext cx="1563249" cy="954107"/>
          </a:xfrm>
          <a:prstGeom prst="rect">
            <a:avLst/>
          </a:prstGeom>
          <a:noFill/>
        </p:spPr>
        <p:txBody>
          <a:bodyPr wrap="none" rtlCol="0">
            <a:spAutoFit/>
          </a:bodyPr>
          <a:lstStyle/>
          <a:p>
            <a:pPr algn="ctr"/>
            <a:r>
              <a:rPr lang="en-US" sz="2800" dirty="0"/>
              <a:t>Jehovah’s</a:t>
            </a:r>
          </a:p>
          <a:p>
            <a:pPr algn="ctr"/>
            <a:r>
              <a:rPr lang="en-US" sz="2800" dirty="0"/>
              <a:t>Witnesses</a:t>
            </a:r>
            <a:endParaRPr lang="en-US" sz="2000" dirty="0"/>
          </a:p>
        </p:txBody>
      </p:sp>
      <p:sp>
        <p:nvSpPr>
          <p:cNvPr id="13" name="TextBox 12">
            <a:extLst>
              <a:ext uri="{FF2B5EF4-FFF2-40B4-BE49-F238E27FC236}">
                <a16:creationId xmlns:a16="http://schemas.microsoft.com/office/drawing/2014/main" id="{A4E3FAF3-26F7-4A34-92DA-1FBBEA55F805}"/>
              </a:ext>
            </a:extLst>
          </p:cNvPr>
          <p:cNvSpPr txBox="1"/>
          <p:nvPr/>
        </p:nvSpPr>
        <p:spPr>
          <a:xfrm>
            <a:off x="5411384" y="4786382"/>
            <a:ext cx="1443024" cy="954107"/>
          </a:xfrm>
          <a:prstGeom prst="rect">
            <a:avLst/>
          </a:prstGeom>
          <a:noFill/>
        </p:spPr>
        <p:txBody>
          <a:bodyPr wrap="none" rtlCol="0">
            <a:spAutoFit/>
          </a:bodyPr>
          <a:lstStyle/>
          <a:p>
            <a:pPr algn="ctr"/>
            <a:r>
              <a:rPr lang="en-US" sz="2800" dirty="0"/>
              <a:t>Christian</a:t>
            </a:r>
          </a:p>
          <a:p>
            <a:pPr algn="ctr"/>
            <a:r>
              <a:rPr lang="en-US" sz="2800" dirty="0"/>
              <a:t>Science</a:t>
            </a:r>
            <a:endParaRPr lang="en-US" sz="2000" dirty="0"/>
          </a:p>
        </p:txBody>
      </p:sp>
      <p:sp>
        <p:nvSpPr>
          <p:cNvPr id="14" name="TextBox 13">
            <a:extLst>
              <a:ext uri="{FF2B5EF4-FFF2-40B4-BE49-F238E27FC236}">
                <a16:creationId xmlns:a16="http://schemas.microsoft.com/office/drawing/2014/main" id="{60955B8E-8877-420D-9FFB-1DADF8A4E0DB}"/>
              </a:ext>
            </a:extLst>
          </p:cNvPr>
          <p:cNvSpPr txBox="1"/>
          <p:nvPr/>
        </p:nvSpPr>
        <p:spPr>
          <a:xfrm>
            <a:off x="2166214" y="3139364"/>
            <a:ext cx="2101858" cy="954107"/>
          </a:xfrm>
          <a:prstGeom prst="rect">
            <a:avLst/>
          </a:prstGeom>
          <a:noFill/>
        </p:spPr>
        <p:txBody>
          <a:bodyPr wrap="none" rtlCol="0">
            <a:spAutoFit/>
          </a:bodyPr>
          <a:lstStyle/>
          <a:p>
            <a:pPr algn="ctr"/>
            <a:r>
              <a:rPr lang="en-US" sz="2800" dirty="0"/>
              <a:t>Liberal</a:t>
            </a:r>
          </a:p>
          <a:p>
            <a:pPr algn="ctr"/>
            <a:r>
              <a:rPr lang="en-US" sz="2800" dirty="0"/>
              <a:t>Protestantism</a:t>
            </a:r>
            <a:endParaRPr lang="en-US" sz="2000" dirty="0"/>
          </a:p>
        </p:txBody>
      </p:sp>
      <p:sp>
        <p:nvSpPr>
          <p:cNvPr id="15" name="TextBox 14">
            <a:extLst>
              <a:ext uri="{FF2B5EF4-FFF2-40B4-BE49-F238E27FC236}">
                <a16:creationId xmlns:a16="http://schemas.microsoft.com/office/drawing/2014/main" id="{B0C5C6EE-F6CD-4386-A670-76CCB82D6725}"/>
              </a:ext>
            </a:extLst>
          </p:cNvPr>
          <p:cNvSpPr txBox="1"/>
          <p:nvPr/>
        </p:nvSpPr>
        <p:spPr>
          <a:xfrm>
            <a:off x="180570" y="3061557"/>
            <a:ext cx="1832553" cy="1631216"/>
          </a:xfrm>
          <a:prstGeom prst="rect">
            <a:avLst/>
          </a:prstGeom>
          <a:noFill/>
        </p:spPr>
        <p:txBody>
          <a:bodyPr wrap="none" rtlCol="0">
            <a:spAutoFit/>
          </a:bodyPr>
          <a:lstStyle/>
          <a:p>
            <a:r>
              <a:rPr lang="en-US" sz="2000" dirty="0"/>
              <a:t>False teaching</a:t>
            </a:r>
          </a:p>
          <a:p>
            <a:r>
              <a:rPr lang="en-US" sz="2000" dirty="0"/>
              <a:t>by those</a:t>
            </a:r>
          </a:p>
          <a:p>
            <a:r>
              <a:rPr lang="en-US" sz="2000" dirty="0"/>
              <a:t>who</a:t>
            </a:r>
          </a:p>
          <a:p>
            <a:r>
              <a:rPr lang="en-US" sz="2000" dirty="0"/>
              <a:t>claim to</a:t>
            </a:r>
          </a:p>
          <a:p>
            <a:r>
              <a:rPr lang="en-US" sz="2000" dirty="0"/>
              <a:t>be Christian</a:t>
            </a:r>
          </a:p>
        </p:txBody>
      </p:sp>
      <p:sp>
        <p:nvSpPr>
          <p:cNvPr id="16" name="TextBox 15">
            <a:extLst>
              <a:ext uri="{FF2B5EF4-FFF2-40B4-BE49-F238E27FC236}">
                <a16:creationId xmlns:a16="http://schemas.microsoft.com/office/drawing/2014/main" id="{47D860A6-1018-459B-9B7D-8F93835E128A}"/>
              </a:ext>
            </a:extLst>
          </p:cNvPr>
          <p:cNvSpPr txBox="1"/>
          <p:nvPr/>
        </p:nvSpPr>
        <p:spPr>
          <a:xfrm>
            <a:off x="10101191" y="3155166"/>
            <a:ext cx="1986441" cy="1631216"/>
          </a:xfrm>
          <a:prstGeom prst="rect">
            <a:avLst/>
          </a:prstGeom>
          <a:noFill/>
        </p:spPr>
        <p:txBody>
          <a:bodyPr wrap="none" rtlCol="0">
            <a:spAutoFit/>
          </a:bodyPr>
          <a:lstStyle/>
          <a:p>
            <a:pPr algn="r"/>
            <a:r>
              <a:rPr lang="en-US" sz="2000" dirty="0"/>
              <a:t>Countercultural</a:t>
            </a:r>
          </a:p>
          <a:p>
            <a:pPr algn="r"/>
            <a:r>
              <a:rPr lang="en-US" sz="2000" dirty="0"/>
              <a:t>and </a:t>
            </a:r>
          </a:p>
          <a:p>
            <a:pPr algn="r"/>
            <a:r>
              <a:rPr lang="en-US" sz="2000" dirty="0"/>
              <a:t>authoritarian/</a:t>
            </a:r>
          </a:p>
          <a:p>
            <a:pPr algn="r"/>
            <a:r>
              <a:rPr lang="en-US" sz="2000" dirty="0"/>
              <a:t>manipulative</a:t>
            </a:r>
          </a:p>
          <a:p>
            <a:pPr algn="r"/>
            <a:r>
              <a:rPr lang="en-US" sz="2000" dirty="0"/>
              <a:t>leadership</a:t>
            </a:r>
          </a:p>
        </p:txBody>
      </p:sp>
      <p:sp>
        <p:nvSpPr>
          <p:cNvPr id="17" name="TextBox 16">
            <a:extLst>
              <a:ext uri="{FF2B5EF4-FFF2-40B4-BE49-F238E27FC236}">
                <a16:creationId xmlns:a16="http://schemas.microsoft.com/office/drawing/2014/main" id="{1712544D-3404-4639-88D9-2B2FF0FB130E}"/>
              </a:ext>
            </a:extLst>
          </p:cNvPr>
          <p:cNvSpPr txBox="1"/>
          <p:nvPr/>
        </p:nvSpPr>
        <p:spPr>
          <a:xfrm>
            <a:off x="2601595" y="4551413"/>
            <a:ext cx="1608134" cy="954107"/>
          </a:xfrm>
          <a:prstGeom prst="rect">
            <a:avLst/>
          </a:prstGeom>
          <a:noFill/>
        </p:spPr>
        <p:txBody>
          <a:bodyPr wrap="none" rtlCol="0">
            <a:spAutoFit/>
          </a:bodyPr>
          <a:lstStyle/>
          <a:p>
            <a:pPr algn="ctr"/>
            <a:r>
              <a:rPr lang="en-US" sz="2800" dirty="0"/>
              <a:t>Prosperity</a:t>
            </a:r>
          </a:p>
          <a:p>
            <a:pPr algn="ctr"/>
            <a:r>
              <a:rPr lang="en-US" sz="2800" dirty="0"/>
              <a:t>Gospel</a:t>
            </a:r>
            <a:endParaRPr lang="en-US" sz="2000" dirty="0"/>
          </a:p>
        </p:txBody>
      </p:sp>
      <p:sp>
        <p:nvSpPr>
          <p:cNvPr id="19" name="TextBox 18">
            <a:extLst>
              <a:ext uri="{FF2B5EF4-FFF2-40B4-BE49-F238E27FC236}">
                <a16:creationId xmlns:a16="http://schemas.microsoft.com/office/drawing/2014/main" id="{017FC680-0904-450C-9A0D-B14E521B0899}"/>
              </a:ext>
            </a:extLst>
          </p:cNvPr>
          <p:cNvSpPr txBox="1"/>
          <p:nvPr/>
        </p:nvSpPr>
        <p:spPr>
          <a:xfrm>
            <a:off x="7421598" y="4309328"/>
            <a:ext cx="2437848" cy="954107"/>
          </a:xfrm>
          <a:prstGeom prst="rect">
            <a:avLst/>
          </a:prstGeom>
          <a:noFill/>
        </p:spPr>
        <p:txBody>
          <a:bodyPr wrap="none" rtlCol="0">
            <a:spAutoFit/>
          </a:bodyPr>
          <a:lstStyle/>
          <a:p>
            <a:pPr algn="ctr"/>
            <a:r>
              <a:rPr lang="en-US" sz="2800" dirty="0"/>
              <a:t>Asatru</a:t>
            </a:r>
          </a:p>
          <a:p>
            <a:pPr algn="ctr"/>
            <a:r>
              <a:rPr lang="en-US" sz="2800" dirty="0"/>
              <a:t>(Neo-Paganism)</a:t>
            </a:r>
            <a:endParaRPr lang="en-US" sz="2000" dirty="0"/>
          </a:p>
        </p:txBody>
      </p:sp>
    </p:spTree>
    <p:extLst>
      <p:ext uri="{BB962C8B-B14F-4D97-AF65-F5344CB8AC3E}">
        <p14:creationId xmlns:p14="http://schemas.microsoft.com/office/powerpoint/2010/main" val="38874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1" grpId="0"/>
      <p:bldP spid="12" grpId="0"/>
      <p:bldP spid="13" grpId="0"/>
      <p:bldP spid="14" grpId="0"/>
      <p:bldP spid="15" grpId="0"/>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71E6-2FD5-42BA-A4DC-38F685058705}"/>
              </a:ext>
            </a:extLst>
          </p:cNvPr>
          <p:cNvSpPr>
            <a:spLocks noGrp="1"/>
          </p:cNvSpPr>
          <p:nvPr>
            <p:ph type="title"/>
          </p:nvPr>
        </p:nvSpPr>
        <p:spPr/>
        <p:txBody>
          <a:bodyPr/>
          <a:lstStyle/>
          <a:p>
            <a:r>
              <a:rPr lang="en-US" dirty="0"/>
              <a:t>Overview of the class</a:t>
            </a:r>
          </a:p>
        </p:txBody>
      </p:sp>
      <p:sp>
        <p:nvSpPr>
          <p:cNvPr id="3" name="Content Placeholder 2">
            <a:extLst>
              <a:ext uri="{FF2B5EF4-FFF2-40B4-BE49-F238E27FC236}">
                <a16:creationId xmlns:a16="http://schemas.microsoft.com/office/drawing/2014/main" id="{13B5EA2E-682A-433D-B000-9C10EA49911F}"/>
              </a:ext>
            </a:extLst>
          </p:cNvPr>
          <p:cNvSpPr>
            <a:spLocks noGrp="1"/>
          </p:cNvSpPr>
          <p:nvPr>
            <p:ph idx="1"/>
          </p:nvPr>
        </p:nvSpPr>
        <p:spPr/>
        <p:txBody>
          <a:bodyPr/>
          <a:lstStyle/>
          <a:p>
            <a:r>
              <a:rPr lang="en-US" dirty="0"/>
              <a:t>Mormonism</a:t>
            </a:r>
          </a:p>
          <a:p>
            <a:r>
              <a:rPr lang="en-US" dirty="0"/>
              <a:t>Jehovah’s Witnesses</a:t>
            </a:r>
          </a:p>
          <a:p>
            <a:r>
              <a:rPr lang="en-US" dirty="0"/>
              <a:t>Christian Science</a:t>
            </a:r>
          </a:p>
          <a:p>
            <a:r>
              <a:rPr lang="en-US" dirty="0"/>
              <a:t>Scientology</a:t>
            </a:r>
          </a:p>
          <a:p>
            <a:r>
              <a:rPr lang="en-US" dirty="0"/>
              <a:t>Prosperity Gospel/Word of Faith</a:t>
            </a:r>
          </a:p>
          <a:p>
            <a:r>
              <a:rPr lang="en-US" dirty="0"/>
              <a:t>United Pentecostal Church</a:t>
            </a:r>
          </a:p>
          <a:p>
            <a:r>
              <a:rPr lang="en-US" dirty="0"/>
              <a:t>…Any others?</a:t>
            </a:r>
          </a:p>
        </p:txBody>
      </p:sp>
    </p:spTree>
    <p:extLst>
      <p:ext uri="{BB962C8B-B14F-4D97-AF65-F5344CB8AC3E}">
        <p14:creationId xmlns:p14="http://schemas.microsoft.com/office/powerpoint/2010/main" val="168697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azon.com: The Kingdom of the Cults: The Definitive Work on the Subject  (9780764232657): Martin, Walter: Books">
            <a:extLst>
              <a:ext uri="{FF2B5EF4-FFF2-40B4-BE49-F238E27FC236}">
                <a16:creationId xmlns:a16="http://schemas.microsoft.com/office/drawing/2014/main" id="{09585AFC-1F35-4324-894D-82F39E3B8A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9993" y="905933"/>
            <a:ext cx="3364018" cy="50397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4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7DF6-02C2-43D0-86D0-892BAF4A036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C2733A8-4BA3-4560-9BE7-5918227E7126}"/>
              </a:ext>
            </a:extLst>
          </p:cNvPr>
          <p:cNvSpPr>
            <a:spLocks noGrp="1"/>
          </p:cNvSpPr>
          <p:nvPr>
            <p:ph idx="1"/>
          </p:nvPr>
        </p:nvSpPr>
        <p:spPr/>
        <p:txBody>
          <a:bodyPr>
            <a:normAutofit/>
          </a:bodyPr>
          <a:lstStyle/>
          <a:p>
            <a:r>
              <a:rPr lang="en-US" sz="3200" dirty="0"/>
              <a:t>Why this class?</a:t>
            </a:r>
          </a:p>
          <a:p>
            <a:r>
              <a:rPr lang="en-US" sz="3200" dirty="0"/>
              <a:t>How would you define “cult”?</a:t>
            </a:r>
          </a:p>
          <a:p>
            <a:r>
              <a:rPr lang="en-US" sz="3200" dirty="0"/>
              <a:t>How would you define “heresy”?</a:t>
            </a:r>
          </a:p>
        </p:txBody>
      </p:sp>
    </p:spTree>
    <p:extLst>
      <p:ext uri="{BB962C8B-B14F-4D97-AF65-F5344CB8AC3E}">
        <p14:creationId xmlns:p14="http://schemas.microsoft.com/office/powerpoint/2010/main" val="403571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386080" y="485140"/>
            <a:ext cx="11377295" cy="6001643"/>
          </a:xfrm>
          <a:prstGeom prst="rect">
            <a:avLst/>
          </a:prstGeom>
          <a:noFill/>
        </p:spPr>
        <p:txBody>
          <a:bodyPr wrap="square" rtlCol="0">
            <a:spAutoFit/>
          </a:bodyPr>
          <a:lstStyle/>
          <a:p>
            <a:pPr algn="just" fontAlgn="base"/>
            <a:r>
              <a:rPr lang="en-US" sz="2400" dirty="0">
                <a:uFillTx/>
              </a:rPr>
              <a:t>“I hope no reader will suppose that ‘mere’ Christianity is here put forward as an alternative to the creeds of the existing communions — as if a man could adopt it in preference to Congregationalism [like Baptists] or Greek Orthodoxy or anything else. It is more like a hall out of which doors open into several rooms. If I can bring anyone into that hall, I have done what I attempted. But it is in the rooms, not the hall, that there are fires and chairs and meals. The hall is a place to wait in, a place from which to try the various doors, not a place to live in. For that purpose the worst of the rooms (whichever that may be) is, I think preferable. It is true that some people may find they have to wait in the hall for a considerable time, while others feel certain almost at once which door they must knock at. I do not know why there is this difference, but I am sure God keeps no one waiting unless He sees that it is good for him to wait. When you do get into the room you will find that the long wait has done some kind of good which you would not have had otherwise. But you must regard it as waiting, not as camping. You must keep on praying for light: and, of course, even in the hall, you must begin trying to obey the rules which are common to the whole house. And above all you must be asking which door is the true one; not which pleases you best by its paint and paneling.” </a:t>
            </a:r>
          </a:p>
          <a:p>
            <a:pPr algn="r" fontAlgn="base"/>
            <a:r>
              <a:rPr lang="en-US" sz="2400" dirty="0">
                <a:uFillTx/>
              </a:rPr>
              <a:t>—C.S. Lewis, </a:t>
            </a:r>
            <a:r>
              <a:rPr lang="en-US" sz="2400" i="1" dirty="0">
                <a:uFillTx/>
              </a:rPr>
              <a:t>Mere Christianity</a:t>
            </a:r>
            <a:endParaRPr lang="en-US" sz="2400" dirty="0">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29FD-5F50-45F6-BF3C-BE8A5264AF28}"/>
              </a:ext>
            </a:extLst>
          </p:cNvPr>
          <p:cNvSpPr>
            <a:spLocks noGrp="1"/>
          </p:cNvSpPr>
          <p:nvPr>
            <p:ph type="title"/>
          </p:nvPr>
        </p:nvSpPr>
        <p:spPr/>
        <p:txBody>
          <a:bodyPr/>
          <a:lstStyle/>
          <a:p>
            <a:r>
              <a:rPr lang="en-US" dirty="0"/>
              <a:t>“Mere” Christianity</a:t>
            </a:r>
          </a:p>
        </p:txBody>
      </p:sp>
      <p:pic>
        <p:nvPicPr>
          <p:cNvPr id="4" name="Picture 3">
            <a:extLst>
              <a:ext uri="{FF2B5EF4-FFF2-40B4-BE49-F238E27FC236}">
                <a16:creationId xmlns:a16="http://schemas.microsoft.com/office/drawing/2014/main" id="{5181BAA9-5352-4FF3-A314-14FE7A8DE986}"/>
              </a:ext>
            </a:extLst>
          </p:cNvPr>
          <p:cNvPicPr>
            <a:picLocks noChangeAspect="1"/>
          </p:cNvPicPr>
          <p:nvPr/>
        </p:nvPicPr>
        <p:blipFill>
          <a:blip r:embed="rId2"/>
          <a:stretch>
            <a:fillRect/>
          </a:stretch>
        </p:blipFill>
        <p:spPr>
          <a:xfrm>
            <a:off x="2890836" y="2052107"/>
            <a:ext cx="6410326" cy="367236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55CD63A-6D9A-4C81-84B4-2CC6AA6963E1}"/>
              </a:ext>
            </a:extLst>
          </p:cNvPr>
          <p:cNvSpPr txBox="1"/>
          <p:nvPr/>
        </p:nvSpPr>
        <p:spPr>
          <a:xfrm>
            <a:off x="4360984" y="3152775"/>
            <a:ext cx="982961" cy="369332"/>
          </a:xfrm>
          <a:prstGeom prst="rect">
            <a:avLst/>
          </a:prstGeom>
          <a:noFill/>
        </p:spPr>
        <p:txBody>
          <a:bodyPr wrap="none" rtlCol="0">
            <a:spAutoFit/>
          </a:bodyPr>
          <a:lstStyle/>
          <a:p>
            <a:r>
              <a:rPr lang="en-US" b="1" dirty="0"/>
              <a:t>Baptists</a:t>
            </a:r>
          </a:p>
        </p:txBody>
      </p:sp>
      <p:sp>
        <p:nvSpPr>
          <p:cNvPr id="6" name="TextBox 5">
            <a:extLst>
              <a:ext uri="{FF2B5EF4-FFF2-40B4-BE49-F238E27FC236}">
                <a16:creationId xmlns:a16="http://schemas.microsoft.com/office/drawing/2014/main" id="{EF022C7E-3519-4CCE-917F-BFAEE3655AB6}"/>
              </a:ext>
            </a:extLst>
          </p:cNvPr>
          <p:cNvSpPr txBox="1"/>
          <p:nvPr/>
        </p:nvSpPr>
        <p:spPr>
          <a:xfrm>
            <a:off x="4260795" y="3608374"/>
            <a:ext cx="1183337" cy="369332"/>
          </a:xfrm>
          <a:prstGeom prst="rect">
            <a:avLst/>
          </a:prstGeom>
          <a:noFill/>
        </p:spPr>
        <p:txBody>
          <a:bodyPr wrap="none" rtlCol="0">
            <a:spAutoFit/>
          </a:bodyPr>
          <a:lstStyle/>
          <a:p>
            <a:r>
              <a:rPr lang="en-US" b="1" dirty="0"/>
              <a:t>Lutherans</a:t>
            </a:r>
          </a:p>
        </p:txBody>
      </p:sp>
      <p:sp>
        <p:nvSpPr>
          <p:cNvPr id="7" name="TextBox 6">
            <a:extLst>
              <a:ext uri="{FF2B5EF4-FFF2-40B4-BE49-F238E27FC236}">
                <a16:creationId xmlns:a16="http://schemas.microsoft.com/office/drawing/2014/main" id="{DD7BE12F-CFDC-4866-B0E9-056AC72759C0}"/>
              </a:ext>
            </a:extLst>
          </p:cNvPr>
          <p:cNvSpPr txBox="1"/>
          <p:nvPr/>
        </p:nvSpPr>
        <p:spPr>
          <a:xfrm>
            <a:off x="4217706" y="4149014"/>
            <a:ext cx="1284326" cy="369332"/>
          </a:xfrm>
          <a:prstGeom prst="rect">
            <a:avLst/>
          </a:prstGeom>
          <a:noFill/>
        </p:spPr>
        <p:txBody>
          <a:bodyPr wrap="none" rtlCol="0">
            <a:spAutoFit/>
          </a:bodyPr>
          <a:lstStyle/>
          <a:p>
            <a:r>
              <a:rPr lang="en-US" b="1" dirty="0"/>
              <a:t>Methodists</a:t>
            </a:r>
          </a:p>
        </p:txBody>
      </p:sp>
      <p:sp>
        <p:nvSpPr>
          <p:cNvPr id="8" name="TextBox 7">
            <a:extLst>
              <a:ext uri="{FF2B5EF4-FFF2-40B4-BE49-F238E27FC236}">
                <a16:creationId xmlns:a16="http://schemas.microsoft.com/office/drawing/2014/main" id="{4CBD1CBB-7F76-4C99-94BC-2941C7DBE0E9}"/>
              </a:ext>
            </a:extLst>
          </p:cNvPr>
          <p:cNvSpPr txBox="1"/>
          <p:nvPr/>
        </p:nvSpPr>
        <p:spPr>
          <a:xfrm>
            <a:off x="4273939" y="4709042"/>
            <a:ext cx="1196161" cy="369332"/>
          </a:xfrm>
          <a:prstGeom prst="rect">
            <a:avLst/>
          </a:prstGeom>
          <a:noFill/>
        </p:spPr>
        <p:txBody>
          <a:bodyPr wrap="none" rtlCol="0">
            <a:spAutoFit/>
          </a:bodyPr>
          <a:lstStyle/>
          <a:p>
            <a:r>
              <a:rPr lang="en-US" b="1" dirty="0"/>
              <a:t>Anglicans</a:t>
            </a:r>
          </a:p>
        </p:txBody>
      </p:sp>
      <p:sp>
        <p:nvSpPr>
          <p:cNvPr id="9" name="TextBox 8">
            <a:extLst>
              <a:ext uri="{FF2B5EF4-FFF2-40B4-BE49-F238E27FC236}">
                <a16:creationId xmlns:a16="http://schemas.microsoft.com/office/drawing/2014/main" id="{764514A2-3F5A-4189-B8B9-A36C51F0F492}"/>
              </a:ext>
            </a:extLst>
          </p:cNvPr>
          <p:cNvSpPr txBox="1"/>
          <p:nvPr/>
        </p:nvSpPr>
        <p:spPr>
          <a:xfrm>
            <a:off x="6668664" y="3157169"/>
            <a:ext cx="1275093" cy="338554"/>
          </a:xfrm>
          <a:prstGeom prst="rect">
            <a:avLst/>
          </a:prstGeom>
          <a:noFill/>
        </p:spPr>
        <p:txBody>
          <a:bodyPr wrap="none" rtlCol="0">
            <a:spAutoFit/>
          </a:bodyPr>
          <a:lstStyle/>
          <a:p>
            <a:r>
              <a:rPr lang="en-US" sz="1600" b="1" dirty="0"/>
              <a:t>Presbyterian</a:t>
            </a:r>
          </a:p>
        </p:txBody>
      </p:sp>
      <p:sp>
        <p:nvSpPr>
          <p:cNvPr id="10" name="TextBox 9">
            <a:extLst>
              <a:ext uri="{FF2B5EF4-FFF2-40B4-BE49-F238E27FC236}">
                <a16:creationId xmlns:a16="http://schemas.microsoft.com/office/drawing/2014/main" id="{1C2C9867-990C-4C88-99B5-579BF93074B3}"/>
              </a:ext>
            </a:extLst>
          </p:cNvPr>
          <p:cNvSpPr txBox="1"/>
          <p:nvPr/>
        </p:nvSpPr>
        <p:spPr>
          <a:xfrm>
            <a:off x="6737890" y="4709042"/>
            <a:ext cx="1308756" cy="369332"/>
          </a:xfrm>
          <a:prstGeom prst="rect">
            <a:avLst/>
          </a:prstGeom>
          <a:noFill/>
        </p:spPr>
        <p:txBody>
          <a:bodyPr wrap="none" rtlCol="0">
            <a:spAutoFit/>
          </a:bodyPr>
          <a:lstStyle/>
          <a:p>
            <a:r>
              <a:rPr lang="en-US" b="1" dirty="0"/>
              <a:t>Pentecostal</a:t>
            </a:r>
          </a:p>
        </p:txBody>
      </p:sp>
      <p:sp>
        <p:nvSpPr>
          <p:cNvPr id="11" name="TextBox 10">
            <a:extLst>
              <a:ext uri="{FF2B5EF4-FFF2-40B4-BE49-F238E27FC236}">
                <a16:creationId xmlns:a16="http://schemas.microsoft.com/office/drawing/2014/main" id="{773FDD91-0169-46F4-9899-BD596E328D1D}"/>
              </a:ext>
            </a:extLst>
          </p:cNvPr>
          <p:cNvSpPr txBox="1"/>
          <p:nvPr/>
        </p:nvSpPr>
        <p:spPr>
          <a:xfrm>
            <a:off x="6644661" y="3608374"/>
            <a:ext cx="1167371" cy="369332"/>
          </a:xfrm>
          <a:prstGeom prst="rect">
            <a:avLst/>
          </a:prstGeom>
          <a:noFill/>
        </p:spPr>
        <p:txBody>
          <a:bodyPr wrap="none" rtlCol="0">
            <a:spAutoFit/>
          </a:bodyPr>
          <a:lstStyle/>
          <a:p>
            <a:r>
              <a:rPr lang="en-US" b="1" dirty="0"/>
              <a:t>Reformed</a:t>
            </a:r>
          </a:p>
        </p:txBody>
      </p:sp>
      <p:sp>
        <p:nvSpPr>
          <p:cNvPr id="12" name="TextBox 11">
            <a:extLst>
              <a:ext uri="{FF2B5EF4-FFF2-40B4-BE49-F238E27FC236}">
                <a16:creationId xmlns:a16="http://schemas.microsoft.com/office/drawing/2014/main" id="{E4DD1389-27FC-438D-A5ED-E62725E37957}"/>
              </a:ext>
            </a:extLst>
          </p:cNvPr>
          <p:cNvSpPr txBox="1"/>
          <p:nvPr/>
        </p:nvSpPr>
        <p:spPr>
          <a:xfrm>
            <a:off x="6645774" y="4150205"/>
            <a:ext cx="1439818" cy="369332"/>
          </a:xfrm>
          <a:prstGeom prst="rect">
            <a:avLst/>
          </a:prstGeom>
          <a:noFill/>
        </p:spPr>
        <p:txBody>
          <a:bodyPr wrap="none" rtlCol="0">
            <a:spAutoFit/>
          </a:bodyPr>
          <a:lstStyle/>
          <a:p>
            <a:r>
              <a:rPr lang="en-US" b="1" dirty="0"/>
              <a:t>Non-</a:t>
            </a:r>
            <a:r>
              <a:rPr lang="en-US" b="1" dirty="0" err="1"/>
              <a:t>Denom</a:t>
            </a:r>
            <a:endParaRPr lang="en-US" b="1" dirty="0"/>
          </a:p>
        </p:txBody>
      </p:sp>
      <p:sp>
        <p:nvSpPr>
          <p:cNvPr id="13" name="TextBox 12">
            <a:extLst>
              <a:ext uri="{FF2B5EF4-FFF2-40B4-BE49-F238E27FC236}">
                <a16:creationId xmlns:a16="http://schemas.microsoft.com/office/drawing/2014/main" id="{5ABA7D76-3770-424F-95EE-E8F99CE81513}"/>
              </a:ext>
            </a:extLst>
          </p:cNvPr>
          <p:cNvSpPr txBox="1"/>
          <p:nvPr/>
        </p:nvSpPr>
        <p:spPr>
          <a:xfrm rot="5400000">
            <a:off x="5505156" y="3964348"/>
            <a:ext cx="1719381" cy="369332"/>
          </a:xfrm>
          <a:prstGeom prst="rect">
            <a:avLst/>
          </a:prstGeom>
          <a:noFill/>
        </p:spPr>
        <p:txBody>
          <a:bodyPr wrap="none" rtlCol="0">
            <a:spAutoFit/>
          </a:bodyPr>
          <a:lstStyle/>
          <a:p>
            <a:r>
              <a:rPr lang="en-US" b="1" dirty="0"/>
              <a:t>Apostles’ Creed</a:t>
            </a:r>
          </a:p>
        </p:txBody>
      </p:sp>
      <p:sp>
        <p:nvSpPr>
          <p:cNvPr id="14" name="TextBox 13">
            <a:extLst>
              <a:ext uri="{FF2B5EF4-FFF2-40B4-BE49-F238E27FC236}">
                <a16:creationId xmlns:a16="http://schemas.microsoft.com/office/drawing/2014/main" id="{F269B950-1633-4FF7-930E-DCB05D375B20}"/>
              </a:ext>
            </a:extLst>
          </p:cNvPr>
          <p:cNvSpPr txBox="1"/>
          <p:nvPr/>
        </p:nvSpPr>
        <p:spPr>
          <a:xfrm rot="16200000">
            <a:off x="5104301" y="3964348"/>
            <a:ext cx="1544654" cy="369332"/>
          </a:xfrm>
          <a:prstGeom prst="rect">
            <a:avLst/>
          </a:prstGeom>
          <a:noFill/>
        </p:spPr>
        <p:txBody>
          <a:bodyPr wrap="none" rtlCol="0">
            <a:spAutoFit/>
          </a:bodyPr>
          <a:lstStyle/>
          <a:p>
            <a:r>
              <a:rPr lang="en-US" b="1" dirty="0"/>
              <a:t>Nicene Creed</a:t>
            </a:r>
          </a:p>
        </p:txBody>
      </p:sp>
      <p:sp>
        <p:nvSpPr>
          <p:cNvPr id="16" name="TextBox 15">
            <a:extLst>
              <a:ext uri="{FF2B5EF4-FFF2-40B4-BE49-F238E27FC236}">
                <a16:creationId xmlns:a16="http://schemas.microsoft.com/office/drawing/2014/main" id="{B0579C86-58CC-4352-998D-6D49D7378384}"/>
              </a:ext>
            </a:extLst>
          </p:cNvPr>
          <p:cNvSpPr txBox="1"/>
          <p:nvPr/>
        </p:nvSpPr>
        <p:spPr>
          <a:xfrm>
            <a:off x="8262917" y="4639373"/>
            <a:ext cx="1037463" cy="369332"/>
          </a:xfrm>
          <a:prstGeom prst="rect">
            <a:avLst/>
          </a:prstGeom>
          <a:noFill/>
        </p:spPr>
        <p:txBody>
          <a:bodyPr wrap="none" rtlCol="0">
            <a:spAutoFit/>
          </a:bodyPr>
          <a:lstStyle/>
          <a:p>
            <a:r>
              <a:rPr lang="en-US" b="1" dirty="0"/>
              <a:t>Muslims</a:t>
            </a:r>
          </a:p>
        </p:txBody>
      </p:sp>
      <p:sp>
        <p:nvSpPr>
          <p:cNvPr id="17" name="TextBox 16">
            <a:extLst>
              <a:ext uri="{FF2B5EF4-FFF2-40B4-BE49-F238E27FC236}">
                <a16:creationId xmlns:a16="http://schemas.microsoft.com/office/drawing/2014/main" id="{2F68B3BE-EF05-42BC-A855-596A8DF96213}"/>
              </a:ext>
            </a:extLst>
          </p:cNvPr>
          <p:cNvSpPr txBox="1"/>
          <p:nvPr/>
        </p:nvSpPr>
        <p:spPr>
          <a:xfrm>
            <a:off x="2947762" y="4715708"/>
            <a:ext cx="931665" cy="369332"/>
          </a:xfrm>
          <a:prstGeom prst="rect">
            <a:avLst/>
          </a:prstGeom>
          <a:noFill/>
        </p:spPr>
        <p:txBody>
          <a:bodyPr wrap="none" rtlCol="0">
            <a:spAutoFit/>
          </a:bodyPr>
          <a:lstStyle/>
          <a:p>
            <a:r>
              <a:rPr lang="en-US" b="1" dirty="0"/>
              <a:t>Hindus</a:t>
            </a:r>
          </a:p>
        </p:txBody>
      </p:sp>
      <p:sp>
        <p:nvSpPr>
          <p:cNvPr id="18" name="TextBox 17">
            <a:extLst>
              <a:ext uri="{FF2B5EF4-FFF2-40B4-BE49-F238E27FC236}">
                <a16:creationId xmlns:a16="http://schemas.microsoft.com/office/drawing/2014/main" id="{9F68C7B0-4EAF-4BEA-9980-DD06F3B0F57B}"/>
              </a:ext>
            </a:extLst>
          </p:cNvPr>
          <p:cNvSpPr txBox="1"/>
          <p:nvPr/>
        </p:nvSpPr>
        <p:spPr>
          <a:xfrm>
            <a:off x="8108393" y="3914455"/>
            <a:ext cx="1223412" cy="369332"/>
          </a:xfrm>
          <a:prstGeom prst="rect">
            <a:avLst/>
          </a:prstGeom>
          <a:noFill/>
        </p:spPr>
        <p:txBody>
          <a:bodyPr wrap="none" rtlCol="0">
            <a:spAutoFit/>
          </a:bodyPr>
          <a:lstStyle/>
          <a:p>
            <a:r>
              <a:rPr lang="en-US" b="1" dirty="0"/>
              <a:t>Buddhists</a:t>
            </a:r>
          </a:p>
        </p:txBody>
      </p:sp>
      <p:sp>
        <p:nvSpPr>
          <p:cNvPr id="19" name="TextBox 18">
            <a:extLst>
              <a:ext uri="{FF2B5EF4-FFF2-40B4-BE49-F238E27FC236}">
                <a16:creationId xmlns:a16="http://schemas.microsoft.com/office/drawing/2014/main" id="{E4F05D5B-DF9C-40B1-8108-577B48487AB8}"/>
              </a:ext>
            </a:extLst>
          </p:cNvPr>
          <p:cNvSpPr txBox="1"/>
          <p:nvPr/>
        </p:nvSpPr>
        <p:spPr>
          <a:xfrm>
            <a:off x="2955656" y="3337441"/>
            <a:ext cx="976549" cy="369332"/>
          </a:xfrm>
          <a:prstGeom prst="rect">
            <a:avLst/>
          </a:prstGeom>
          <a:noFill/>
        </p:spPr>
        <p:txBody>
          <a:bodyPr wrap="none" rtlCol="0">
            <a:spAutoFit/>
          </a:bodyPr>
          <a:lstStyle/>
          <a:p>
            <a:r>
              <a:rPr lang="en-US" b="1" dirty="0"/>
              <a:t>Atheists</a:t>
            </a:r>
          </a:p>
        </p:txBody>
      </p:sp>
      <p:sp>
        <p:nvSpPr>
          <p:cNvPr id="24" name="TextBox 23">
            <a:extLst>
              <a:ext uri="{FF2B5EF4-FFF2-40B4-BE49-F238E27FC236}">
                <a16:creationId xmlns:a16="http://schemas.microsoft.com/office/drawing/2014/main" id="{83D307FC-37D0-498A-8C20-66C3FA945E21}"/>
              </a:ext>
            </a:extLst>
          </p:cNvPr>
          <p:cNvSpPr txBox="1"/>
          <p:nvPr/>
        </p:nvSpPr>
        <p:spPr>
          <a:xfrm>
            <a:off x="5563486" y="5532876"/>
            <a:ext cx="1120628" cy="461665"/>
          </a:xfrm>
          <a:prstGeom prst="rect">
            <a:avLst/>
          </a:prstGeom>
          <a:solidFill>
            <a:schemeClr val="bg1"/>
          </a:solidFill>
          <a:ln w="38100">
            <a:solidFill>
              <a:schemeClr val="tx1"/>
            </a:solidFill>
          </a:ln>
        </p:spPr>
        <p:txBody>
          <a:bodyPr wrap="none" rtlCol="0">
            <a:spAutoFit/>
          </a:bodyPr>
          <a:lstStyle/>
          <a:p>
            <a:r>
              <a:rPr lang="en-US" sz="2400" b="1" dirty="0"/>
              <a:t>Heresy</a:t>
            </a:r>
          </a:p>
        </p:txBody>
      </p:sp>
      <p:sp>
        <p:nvSpPr>
          <p:cNvPr id="25" name="Arrow: Down 24">
            <a:extLst>
              <a:ext uri="{FF2B5EF4-FFF2-40B4-BE49-F238E27FC236}">
                <a16:creationId xmlns:a16="http://schemas.microsoft.com/office/drawing/2014/main" id="{FBA008D7-0F6D-40D3-88E6-A8FF300DEC2D}"/>
              </a:ext>
            </a:extLst>
          </p:cNvPr>
          <p:cNvSpPr/>
          <p:nvPr/>
        </p:nvSpPr>
        <p:spPr>
          <a:xfrm>
            <a:off x="5605798" y="5212622"/>
            <a:ext cx="279159" cy="2827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CE3D2A39-A10C-49AE-A3FE-CD777E68CB8E}"/>
              </a:ext>
            </a:extLst>
          </p:cNvPr>
          <p:cNvSpPr/>
          <p:nvPr/>
        </p:nvSpPr>
        <p:spPr>
          <a:xfrm>
            <a:off x="6391876" y="5218129"/>
            <a:ext cx="279159" cy="2827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03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F5E7-1F51-4413-AB5C-7E8E027B679D}"/>
              </a:ext>
            </a:extLst>
          </p:cNvPr>
          <p:cNvSpPr>
            <a:spLocks noGrp="1"/>
          </p:cNvSpPr>
          <p:nvPr>
            <p:ph type="title"/>
          </p:nvPr>
        </p:nvSpPr>
        <p:spPr/>
        <p:txBody>
          <a:bodyPr/>
          <a:lstStyle/>
          <a:p>
            <a:r>
              <a:rPr lang="en-US" dirty="0"/>
              <a:t>“Heresy” in Scripture</a:t>
            </a:r>
          </a:p>
        </p:txBody>
      </p:sp>
      <p:sp>
        <p:nvSpPr>
          <p:cNvPr id="3" name="Content Placeholder 2">
            <a:extLst>
              <a:ext uri="{FF2B5EF4-FFF2-40B4-BE49-F238E27FC236}">
                <a16:creationId xmlns:a16="http://schemas.microsoft.com/office/drawing/2014/main" id="{490608A5-58A6-4080-896F-63D0A9627FD1}"/>
              </a:ext>
            </a:extLst>
          </p:cNvPr>
          <p:cNvSpPr>
            <a:spLocks noGrp="1"/>
          </p:cNvSpPr>
          <p:nvPr>
            <p:ph idx="1"/>
          </p:nvPr>
        </p:nvSpPr>
        <p:spPr>
          <a:xfrm>
            <a:off x="352425" y="2108201"/>
            <a:ext cx="11391900" cy="3760891"/>
          </a:xfrm>
        </p:spPr>
        <p:txBody>
          <a:bodyPr>
            <a:normAutofit lnSpcReduction="10000"/>
          </a:bodyPr>
          <a:lstStyle/>
          <a:p>
            <a:r>
              <a:rPr lang="en-US" sz="2800" dirty="0"/>
              <a:t>“But false prophets also arose among the people, just as there will be false teachers among you, who will secretly bring in destructive </a:t>
            </a:r>
            <a:r>
              <a:rPr lang="en-US" sz="2800" u="sng" dirty="0"/>
              <a:t>heresies</a:t>
            </a:r>
            <a:r>
              <a:rPr lang="en-US" sz="2800" dirty="0"/>
              <a:t> (Greek </a:t>
            </a:r>
            <a:r>
              <a:rPr lang="en-US" sz="2800" i="1" dirty="0" err="1"/>
              <a:t>hairesis</a:t>
            </a:r>
            <a:r>
              <a:rPr lang="en-US" sz="2800" dirty="0"/>
              <a:t>), even denying the Master who bought them, bringing upon themselves swift destruction.” (2 Peter 2:1)</a:t>
            </a:r>
          </a:p>
          <a:p>
            <a:r>
              <a:rPr lang="en-US" sz="2800" dirty="0"/>
              <a:t>“Children, it is the last hour, and as you have heard that antichrist is coming, so now many antichrists have come. Therefore we know that it is the last hour. They went out from us, but they were not of us; for if they had been of us, they would have continued with us. But they went out, that it might become plain that they all are not of us.” (1 John 2:18-19)</a:t>
            </a:r>
          </a:p>
        </p:txBody>
      </p:sp>
    </p:spTree>
    <p:extLst>
      <p:ext uri="{BB962C8B-B14F-4D97-AF65-F5344CB8AC3E}">
        <p14:creationId xmlns:p14="http://schemas.microsoft.com/office/powerpoint/2010/main" val="329667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 truth and error</a:t>
            </a:r>
          </a:p>
        </p:txBody>
      </p:sp>
      <p:graphicFrame>
        <p:nvGraphicFramePr>
          <p:cNvPr id="4" name="Content Placeholder 3"/>
          <p:cNvGraphicFramePr>
            <a:graphicFrameLocks noGrp="1"/>
          </p:cNvGraphicFramePr>
          <p:nvPr>
            <p:ph idx="1"/>
          </p:nvPr>
        </p:nvGraphicFramePr>
        <p:xfrm>
          <a:off x="152401" y="2557463"/>
          <a:ext cx="11619966" cy="246888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1657351">
                  <a:extLst>
                    <a:ext uri="{9D8B030D-6E8A-4147-A177-3AD203B41FA5}">
                      <a16:colId xmlns:a16="http://schemas.microsoft.com/office/drawing/2014/main" val="20000"/>
                    </a:ext>
                  </a:extLst>
                </a:gridCol>
                <a:gridCol w="2171700">
                  <a:extLst>
                    <a:ext uri="{9D8B030D-6E8A-4147-A177-3AD203B41FA5}">
                      <a16:colId xmlns:a16="http://schemas.microsoft.com/office/drawing/2014/main" val="2591562562"/>
                    </a:ext>
                  </a:extLst>
                </a:gridCol>
                <a:gridCol w="215265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gridCol w="1771115">
                  <a:extLst>
                    <a:ext uri="{9D8B030D-6E8A-4147-A177-3AD203B41FA5}">
                      <a16:colId xmlns:a16="http://schemas.microsoft.com/office/drawing/2014/main" val="20004"/>
                    </a:ext>
                  </a:extLst>
                </a:gridCol>
              </a:tblGrid>
              <a:tr h="370840">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ORTHODOXY</a:t>
                      </a:r>
                    </a:p>
                  </a:txBody>
                  <a:tcPr/>
                </a:tc>
                <a:tc>
                  <a:txBody>
                    <a:bodyPr/>
                    <a:lstStyle/>
                    <a:p>
                      <a:pPr algn="ctr"/>
                      <a:r>
                        <a:rPr lang="en-US" dirty="0"/>
                        <a:t>OPINION</a:t>
                      </a:r>
                    </a:p>
                    <a:p>
                      <a:pPr algn="ctr"/>
                      <a:r>
                        <a:rPr lang="en-US" dirty="0"/>
                        <a:t>(ADIAPHORA)</a:t>
                      </a:r>
                    </a:p>
                  </a:txBody>
                  <a:tcPr/>
                </a:tc>
                <a:tc>
                  <a:txBody>
                    <a:bodyPr/>
                    <a:lstStyle/>
                    <a:p>
                      <a:pPr algn="ctr"/>
                      <a:r>
                        <a:rPr lang="en-US" dirty="0"/>
                        <a:t>ERROR</a:t>
                      </a:r>
                    </a:p>
                  </a:txBody>
                  <a:tcPr/>
                </a:tc>
                <a:tc>
                  <a:txBody>
                    <a:bodyPr/>
                    <a:lstStyle/>
                    <a:p>
                      <a:pPr algn="ctr"/>
                      <a:r>
                        <a:rPr lang="en-US" dirty="0"/>
                        <a:t>HETERODOXY</a:t>
                      </a:r>
                    </a:p>
                  </a:txBody>
                  <a:tcPr/>
                </a:tc>
                <a:tc>
                  <a:txBody>
                    <a:bodyPr/>
                    <a:lstStyle/>
                    <a:p>
                      <a:pPr algn="ctr"/>
                      <a:r>
                        <a:rPr lang="en-US" dirty="0"/>
                        <a:t>HERESY</a:t>
                      </a:r>
                    </a:p>
                  </a:txBody>
                  <a:tcPr/>
                </a:tc>
                <a:extLst>
                  <a:ext uri="{0D108BD9-81ED-4DB2-BD59-A6C34878D82A}">
                    <a16:rowId xmlns:a16="http://schemas.microsoft.com/office/drawing/2014/main" val="10000"/>
                  </a:ext>
                </a:extLst>
              </a:tr>
              <a:tr h="370840">
                <a:tc>
                  <a:txBody>
                    <a:bodyPr/>
                    <a:lstStyle/>
                    <a:p>
                      <a:pPr algn="ctr"/>
                      <a:r>
                        <a:rPr lang="en-US" i="1" dirty="0"/>
                        <a:t>Definition</a:t>
                      </a:r>
                    </a:p>
                  </a:txBody>
                  <a:tcPr anchor="ctr"/>
                </a:tc>
                <a:tc>
                  <a:txBody>
                    <a:bodyPr/>
                    <a:lstStyle/>
                    <a:p>
                      <a:pPr algn="ctr"/>
                      <a:r>
                        <a:rPr lang="en-US" dirty="0"/>
                        <a:t>What the Bible clearly teaches; what Christians must believe</a:t>
                      </a:r>
                    </a:p>
                  </a:txBody>
                  <a:tcPr/>
                </a:tc>
                <a:tc>
                  <a:txBody>
                    <a:bodyPr/>
                    <a:lstStyle/>
                    <a:p>
                      <a:pPr algn="ctr"/>
                      <a:r>
                        <a:rPr lang="en-US" dirty="0"/>
                        <a:t>Where the Bible leaves room for different interpretations</a:t>
                      </a:r>
                    </a:p>
                  </a:txBody>
                  <a:tcPr/>
                </a:tc>
                <a:tc>
                  <a:txBody>
                    <a:bodyPr/>
                    <a:lstStyle/>
                    <a:p>
                      <a:pPr algn="ctr"/>
                      <a:r>
                        <a:rPr lang="en-US" dirty="0"/>
                        <a:t>Mistakes that don’t affect the rest of your theology</a:t>
                      </a:r>
                    </a:p>
                  </a:txBody>
                  <a:tcPr/>
                </a:tc>
                <a:tc>
                  <a:txBody>
                    <a:bodyPr/>
                    <a:lstStyle/>
                    <a:p>
                      <a:pPr algn="ctr"/>
                      <a:r>
                        <a:rPr lang="en-US" dirty="0"/>
                        <a:t>Mistakes that affect your theology, but still Christian</a:t>
                      </a:r>
                    </a:p>
                  </a:txBody>
                  <a:tcPr/>
                </a:tc>
                <a:tc>
                  <a:txBody>
                    <a:bodyPr/>
                    <a:lstStyle/>
                    <a:p>
                      <a:pPr algn="ctr"/>
                      <a:r>
                        <a:rPr lang="en-US" dirty="0"/>
                        <a:t>False teachings made by those who claim to be</a:t>
                      </a:r>
                      <a:r>
                        <a:rPr lang="en-US" baseline="0" dirty="0"/>
                        <a:t> Christians</a:t>
                      </a:r>
                      <a:endParaRPr lang="en-US" dirty="0"/>
                    </a:p>
                  </a:txBody>
                  <a:tcPr/>
                </a:tc>
                <a:extLst>
                  <a:ext uri="{0D108BD9-81ED-4DB2-BD59-A6C34878D82A}">
                    <a16:rowId xmlns:a16="http://schemas.microsoft.com/office/drawing/2014/main" val="10001"/>
                  </a:ext>
                </a:extLst>
              </a:tr>
              <a:tr h="370840">
                <a:tc>
                  <a:txBody>
                    <a:bodyPr/>
                    <a:lstStyle/>
                    <a:p>
                      <a:pPr algn="ctr"/>
                      <a:r>
                        <a:rPr lang="en-US" i="1" dirty="0"/>
                        <a:t>Example</a:t>
                      </a:r>
                    </a:p>
                  </a:txBody>
                  <a:tcPr anchor="ctr"/>
                </a:tc>
                <a:tc>
                  <a:txBody>
                    <a:bodyPr/>
                    <a:lstStyle/>
                    <a:p>
                      <a:pPr algn="ctr"/>
                      <a:r>
                        <a:rPr lang="en-US" dirty="0"/>
                        <a:t>Resurrection of Jesus</a:t>
                      </a:r>
                    </a:p>
                  </a:txBody>
                  <a:tcPr/>
                </a:tc>
                <a:tc>
                  <a:txBody>
                    <a:bodyPr/>
                    <a:lstStyle/>
                    <a:p>
                      <a:pPr algn="ctr"/>
                      <a:r>
                        <a:rPr lang="en-US" dirty="0"/>
                        <a:t>Robes</a:t>
                      </a:r>
                      <a:r>
                        <a:rPr lang="en-US" baseline="0" dirty="0"/>
                        <a:t> for pastors</a:t>
                      </a:r>
                      <a:endParaRPr lang="en-US" dirty="0"/>
                    </a:p>
                  </a:txBody>
                  <a:tcPr/>
                </a:tc>
                <a:tc>
                  <a:txBody>
                    <a:bodyPr/>
                    <a:lstStyle/>
                    <a:p>
                      <a:pPr algn="ctr"/>
                      <a:r>
                        <a:rPr lang="en-US" baseline="0" dirty="0"/>
                        <a:t>Number of Solomon's horses</a:t>
                      </a:r>
                      <a:endParaRPr lang="en-US" dirty="0"/>
                    </a:p>
                  </a:txBody>
                  <a:tcPr/>
                </a:tc>
                <a:tc>
                  <a:txBody>
                    <a:bodyPr/>
                    <a:lstStyle/>
                    <a:p>
                      <a:pPr algn="ctr"/>
                      <a:r>
                        <a:rPr lang="en-US" dirty="0"/>
                        <a:t>Predestination vs. free will</a:t>
                      </a:r>
                    </a:p>
                  </a:txBody>
                  <a:tcPr/>
                </a:tc>
                <a:tc>
                  <a:txBody>
                    <a:bodyPr/>
                    <a:lstStyle/>
                    <a:p>
                      <a:pPr algn="ctr"/>
                      <a:r>
                        <a:rPr lang="en-US" dirty="0"/>
                        <a:t>Mormonism</a:t>
                      </a:r>
                    </a:p>
                  </a:txBody>
                  <a:tcPr/>
                </a:tc>
                <a:extLst>
                  <a:ext uri="{0D108BD9-81ED-4DB2-BD59-A6C34878D82A}">
                    <a16:rowId xmlns:a16="http://schemas.microsoft.com/office/drawing/2014/main" val="10002"/>
                  </a:ext>
                </a:extLst>
              </a:tr>
            </a:tbl>
          </a:graphicData>
        </a:graphic>
      </p:graphicFrame>
      <p:cxnSp>
        <p:nvCxnSpPr>
          <p:cNvPr id="8" name="Straight Connector 7"/>
          <p:cNvCxnSpPr/>
          <p:nvPr/>
        </p:nvCxnSpPr>
        <p:spPr>
          <a:xfrm flipH="1" flipV="1">
            <a:off x="9978605" y="2485622"/>
            <a:ext cx="38636" cy="3644721"/>
          </a:xfrm>
          <a:prstGeom prst="line">
            <a:avLst/>
          </a:prstGeom>
          <a:ln w="762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7488694" y="5173952"/>
            <a:ext cx="1970467" cy="965916"/>
          </a:xfrm>
          <a:prstGeom prst="rightArrow">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flipH="1">
            <a:off x="2169047" y="5173953"/>
            <a:ext cx="1989812" cy="965916"/>
          </a:xfrm>
          <a:prstGeom prst="rightArrow">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87037" y="5333744"/>
            <a:ext cx="2345514"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dirty="0"/>
              <a:t>CHRISTIAN</a:t>
            </a:r>
          </a:p>
        </p:txBody>
      </p:sp>
      <p:sp>
        <p:nvSpPr>
          <p:cNvPr id="16" name="TextBox 15"/>
          <p:cNvSpPr txBox="1"/>
          <p:nvPr/>
        </p:nvSpPr>
        <p:spPr>
          <a:xfrm>
            <a:off x="10017241" y="5167425"/>
            <a:ext cx="2136123"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a:t>NOT</a:t>
            </a:r>
          </a:p>
          <a:p>
            <a:r>
              <a:rPr lang="en-US" sz="2800" dirty="0"/>
              <a:t>CHRISTIAN</a:t>
            </a:r>
          </a:p>
        </p:txBody>
      </p:sp>
    </p:spTree>
    <p:extLst>
      <p:ext uri="{BB962C8B-B14F-4D97-AF65-F5344CB8AC3E}">
        <p14:creationId xmlns:p14="http://schemas.microsoft.com/office/powerpoint/2010/main" val="5063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cpublicdiplomacy.org/sites/uscpublicdiplomacy.org/files/styles/608x373/public/uploads/Spiral_Clock_2_by_cat_machine.jpg?itok=yCQaCvAO"/>
          <p:cNvPicPr>
            <a:picLocks noChangeAspect="1" noChangeArrowheads="1"/>
          </p:cNvPicPr>
          <p:nvPr/>
        </p:nvPicPr>
        <p:blipFill rotWithShape="1">
          <a:blip r:embed="rId2">
            <a:extLst>
              <a:ext uri="{28A0092B-C50C-407E-A947-70E740481C1C}">
                <a14:useLocalDpi xmlns:a14="http://schemas.microsoft.com/office/drawing/2010/main" val="0"/>
              </a:ext>
            </a:extLst>
          </a:blip>
          <a:srcRect l="10377" r="6845"/>
          <a:stretch/>
        </p:blipFill>
        <p:spPr bwMode="auto">
          <a:xfrm>
            <a:off x="5778396" y="586890"/>
            <a:ext cx="3860227" cy="2860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719690" y="584130"/>
            <a:ext cx="3818227" cy="28636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045767" y="3734874"/>
            <a:ext cx="4492150" cy="280759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a:srcRect l="25156"/>
          <a:stretch/>
        </p:blipFill>
        <p:spPr>
          <a:xfrm>
            <a:off x="5778396" y="3734874"/>
            <a:ext cx="4564395" cy="280759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163498" y="1415800"/>
            <a:ext cx="2930610" cy="1200329"/>
          </a:xfrm>
          <a:prstGeom prst="rect">
            <a:avLst/>
          </a:prstGeom>
          <a:solidFill>
            <a:schemeClr val="tx1"/>
          </a:solidFill>
          <a:ln w="28575">
            <a:solidFill>
              <a:schemeClr val="bg2"/>
            </a:solidFill>
          </a:ln>
        </p:spPr>
        <p:txBody>
          <a:bodyPr wrap="none" rtlCol="0">
            <a:spAutoFit/>
          </a:bodyPr>
          <a:lstStyle/>
          <a:p>
            <a:pPr algn="ctr"/>
            <a:r>
              <a:rPr lang="en-US" sz="2400" b="1" dirty="0">
                <a:solidFill>
                  <a:schemeClr val="bg1"/>
                </a:solidFill>
              </a:rPr>
              <a:t>CLARITY</a:t>
            </a:r>
          </a:p>
          <a:p>
            <a:pPr algn="ctr"/>
            <a:r>
              <a:rPr lang="en-US" sz="2400" i="1" dirty="0">
                <a:solidFill>
                  <a:schemeClr val="bg1"/>
                </a:solidFill>
              </a:rPr>
              <a:t>How clearly is it</a:t>
            </a:r>
          </a:p>
          <a:p>
            <a:pPr algn="ctr"/>
            <a:r>
              <a:rPr lang="en-US" sz="2400" i="1" dirty="0">
                <a:solidFill>
                  <a:schemeClr val="bg1"/>
                </a:solidFill>
              </a:rPr>
              <a:t>taught in the Bible?</a:t>
            </a:r>
          </a:p>
        </p:txBody>
      </p:sp>
      <p:sp>
        <p:nvSpPr>
          <p:cNvPr id="9" name="TextBox 8"/>
          <p:cNvSpPr txBox="1"/>
          <p:nvPr/>
        </p:nvSpPr>
        <p:spPr>
          <a:xfrm>
            <a:off x="6519721" y="1415800"/>
            <a:ext cx="2377575" cy="1200329"/>
          </a:xfrm>
          <a:prstGeom prst="rect">
            <a:avLst/>
          </a:prstGeom>
          <a:solidFill>
            <a:schemeClr val="tx1"/>
          </a:solidFill>
          <a:ln w="28575">
            <a:solidFill>
              <a:schemeClr val="bg2"/>
            </a:solidFill>
          </a:ln>
        </p:spPr>
        <p:txBody>
          <a:bodyPr wrap="none" rtlCol="0">
            <a:spAutoFit/>
          </a:bodyPr>
          <a:lstStyle/>
          <a:p>
            <a:pPr algn="ctr"/>
            <a:r>
              <a:rPr lang="en-US" sz="2400" b="1" dirty="0">
                <a:solidFill>
                  <a:schemeClr val="bg1"/>
                </a:solidFill>
              </a:rPr>
              <a:t>CATHOLICITY</a:t>
            </a:r>
          </a:p>
          <a:p>
            <a:pPr algn="ctr"/>
            <a:r>
              <a:rPr lang="en-US" sz="2400" i="1" dirty="0">
                <a:solidFill>
                  <a:schemeClr val="bg1"/>
                </a:solidFill>
              </a:rPr>
              <a:t>Has it always been</a:t>
            </a:r>
          </a:p>
          <a:p>
            <a:pPr algn="ctr"/>
            <a:r>
              <a:rPr lang="en-US" sz="2400" i="1" dirty="0">
                <a:solidFill>
                  <a:schemeClr val="bg1"/>
                </a:solidFill>
              </a:rPr>
              <a:t>taught in the church?</a:t>
            </a:r>
          </a:p>
        </p:txBody>
      </p:sp>
      <p:sp>
        <p:nvSpPr>
          <p:cNvPr id="10" name="TextBox 9"/>
          <p:cNvSpPr txBox="1"/>
          <p:nvPr/>
        </p:nvSpPr>
        <p:spPr>
          <a:xfrm>
            <a:off x="2245722" y="4538506"/>
            <a:ext cx="2092240" cy="1200329"/>
          </a:xfrm>
          <a:prstGeom prst="rect">
            <a:avLst/>
          </a:prstGeom>
          <a:solidFill>
            <a:schemeClr val="tx1"/>
          </a:solidFill>
          <a:ln w="28575">
            <a:solidFill>
              <a:schemeClr val="bg2"/>
            </a:solidFill>
          </a:ln>
        </p:spPr>
        <p:txBody>
          <a:bodyPr wrap="none" rtlCol="0">
            <a:spAutoFit/>
          </a:bodyPr>
          <a:lstStyle/>
          <a:p>
            <a:pPr algn="ctr"/>
            <a:r>
              <a:rPr lang="en-US" sz="2400" b="1" dirty="0">
                <a:solidFill>
                  <a:schemeClr val="bg1"/>
                </a:solidFill>
              </a:rPr>
              <a:t>CATEGORY</a:t>
            </a:r>
          </a:p>
          <a:p>
            <a:pPr algn="ctr"/>
            <a:r>
              <a:rPr lang="en-US" sz="2400" i="1" dirty="0">
                <a:solidFill>
                  <a:schemeClr val="bg1"/>
                </a:solidFill>
              </a:rPr>
              <a:t>What type of</a:t>
            </a:r>
          </a:p>
          <a:p>
            <a:pPr algn="ctr"/>
            <a:r>
              <a:rPr lang="en-US" sz="2400" i="1" dirty="0">
                <a:solidFill>
                  <a:schemeClr val="bg1"/>
                </a:solidFill>
              </a:rPr>
              <a:t>doctrine is it?</a:t>
            </a:r>
          </a:p>
        </p:txBody>
      </p:sp>
      <p:sp>
        <p:nvSpPr>
          <p:cNvPr id="11" name="TextBox 10"/>
          <p:cNvSpPr txBox="1"/>
          <p:nvPr/>
        </p:nvSpPr>
        <p:spPr>
          <a:xfrm>
            <a:off x="6448613" y="4538505"/>
            <a:ext cx="3223959" cy="1200329"/>
          </a:xfrm>
          <a:prstGeom prst="rect">
            <a:avLst/>
          </a:prstGeom>
          <a:solidFill>
            <a:schemeClr val="tx1"/>
          </a:solidFill>
          <a:ln w="28575">
            <a:solidFill>
              <a:schemeClr val="bg2"/>
            </a:solidFill>
          </a:ln>
        </p:spPr>
        <p:txBody>
          <a:bodyPr wrap="none" rtlCol="0">
            <a:spAutoFit/>
          </a:bodyPr>
          <a:lstStyle/>
          <a:p>
            <a:pPr algn="ctr"/>
            <a:r>
              <a:rPr lang="en-US" sz="2400" b="1" dirty="0">
                <a:solidFill>
                  <a:schemeClr val="bg1"/>
                </a:solidFill>
              </a:rPr>
              <a:t>CONSEQUENCE</a:t>
            </a:r>
          </a:p>
          <a:p>
            <a:pPr algn="ctr"/>
            <a:r>
              <a:rPr lang="en-US" sz="2400" i="1" dirty="0">
                <a:solidFill>
                  <a:schemeClr val="bg1"/>
                </a:solidFill>
              </a:rPr>
              <a:t>What are its practical</a:t>
            </a:r>
          </a:p>
          <a:p>
            <a:pPr algn="ctr"/>
            <a:r>
              <a:rPr lang="en-US" sz="2400" i="1" dirty="0">
                <a:solidFill>
                  <a:schemeClr val="bg1"/>
                </a:solidFill>
              </a:rPr>
              <a:t>effects in the church?</a:t>
            </a:r>
          </a:p>
        </p:txBody>
      </p:sp>
    </p:spTree>
    <p:extLst>
      <p:ext uri="{BB962C8B-B14F-4D97-AF65-F5344CB8AC3E}">
        <p14:creationId xmlns:p14="http://schemas.microsoft.com/office/powerpoint/2010/main" val="14864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what type of doctrine is it?</a:t>
            </a:r>
          </a:p>
        </p:txBody>
      </p:sp>
      <p:graphicFrame>
        <p:nvGraphicFramePr>
          <p:cNvPr id="4" name="Table 3"/>
          <p:cNvGraphicFramePr>
            <a:graphicFrameLocks noGrp="1"/>
          </p:cNvGraphicFramePr>
          <p:nvPr>
            <p:extLst>
              <p:ext uri="{D42A27DB-BD31-4B8C-83A1-F6EECF244321}">
                <p14:modId xmlns:p14="http://schemas.microsoft.com/office/powerpoint/2010/main" val="2854403899"/>
              </p:ext>
            </p:extLst>
          </p:nvPr>
        </p:nvGraphicFramePr>
        <p:xfrm>
          <a:off x="104775" y="2100970"/>
          <a:ext cx="11972928" cy="2346960"/>
        </p:xfrm>
        <a:graphic>
          <a:graphicData uri="http://schemas.openxmlformats.org/drawingml/2006/table">
            <a:tbl>
              <a:tblPr firstRow="1" bandRow="1">
                <a:tableStyleId>{21E4AEA4-8DFA-4A89-87EB-49C32662AFE0}</a:tableStyleId>
              </a:tblPr>
              <a:tblGrid>
                <a:gridCol w="1995488">
                  <a:extLst>
                    <a:ext uri="{9D8B030D-6E8A-4147-A177-3AD203B41FA5}">
                      <a16:colId xmlns:a16="http://schemas.microsoft.com/office/drawing/2014/main" val="20000"/>
                    </a:ext>
                  </a:extLst>
                </a:gridCol>
                <a:gridCol w="1995488">
                  <a:extLst>
                    <a:ext uri="{9D8B030D-6E8A-4147-A177-3AD203B41FA5}">
                      <a16:colId xmlns:a16="http://schemas.microsoft.com/office/drawing/2014/main" val="20001"/>
                    </a:ext>
                  </a:extLst>
                </a:gridCol>
                <a:gridCol w="1995488">
                  <a:extLst>
                    <a:ext uri="{9D8B030D-6E8A-4147-A177-3AD203B41FA5}">
                      <a16:colId xmlns:a16="http://schemas.microsoft.com/office/drawing/2014/main" val="20002"/>
                    </a:ext>
                  </a:extLst>
                </a:gridCol>
                <a:gridCol w="1995488">
                  <a:extLst>
                    <a:ext uri="{9D8B030D-6E8A-4147-A177-3AD203B41FA5}">
                      <a16:colId xmlns:a16="http://schemas.microsoft.com/office/drawing/2014/main" val="20003"/>
                    </a:ext>
                  </a:extLst>
                </a:gridCol>
                <a:gridCol w="1995488">
                  <a:extLst>
                    <a:ext uri="{9D8B030D-6E8A-4147-A177-3AD203B41FA5}">
                      <a16:colId xmlns:a16="http://schemas.microsoft.com/office/drawing/2014/main" val="20004"/>
                    </a:ext>
                  </a:extLst>
                </a:gridCol>
                <a:gridCol w="1995488">
                  <a:extLst>
                    <a:ext uri="{9D8B030D-6E8A-4147-A177-3AD203B41FA5}">
                      <a16:colId xmlns:a16="http://schemas.microsoft.com/office/drawing/2014/main" val="20005"/>
                    </a:ext>
                  </a:extLst>
                </a:gridCol>
              </a:tblGrid>
              <a:tr h="320040">
                <a:tc>
                  <a:txBody>
                    <a:bodyPr/>
                    <a:lstStyle/>
                    <a:p>
                      <a:r>
                        <a:rPr lang="en-US" sz="2000" b="0" dirty="0">
                          <a:solidFill>
                            <a:schemeClr val="bg1"/>
                          </a:solidFill>
                        </a:rPr>
                        <a:t>Category</a:t>
                      </a:r>
                      <a:endParaRPr lang="en-US" sz="2400" b="0" i="1" dirty="0">
                        <a:solidFill>
                          <a:schemeClr val="bg1"/>
                        </a:solidFill>
                      </a:endParaRPr>
                    </a:p>
                  </a:txBody>
                  <a:tcPr/>
                </a:tc>
                <a:tc>
                  <a:txBody>
                    <a:bodyPr/>
                    <a:lstStyle/>
                    <a:p>
                      <a:r>
                        <a:rPr lang="en-US" sz="2400" dirty="0"/>
                        <a:t>Theology Proper</a:t>
                      </a:r>
                    </a:p>
                  </a:txBody>
                  <a:tcPr/>
                </a:tc>
                <a:tc>
                  <a:txBody>
                    <a:bodyPr/>
                    <a:lstStyle/>
                    <a:p>
                      <a:r>
                        <a:rPr lang="en-US" sz="2400" dirty="0"/>
                        <a:t>Christology</a:t>
                      </a:r>
                    </a:p>
                  </a:txBody>
                  <a:tcPr/>
                </a:tc>
                <a:tc>
                  <a:txBody>
                    <a:bodyPr/>
                    <a:lstStyle/>
                    <a:p>
                      <a:r>
                        <a:rPr lang="en-US" sz="2400" dirty="0"/>
                        <a:t>Anthropology</a:t>
                      </a:r>
                    </a:p>
                  </a:txBody>
                  <a:tcPr/>
                </a:tc>
                <a:tc>
                  <a:txBody>
                    <a:bodyPr/>
                    <a:lstStyle/>
                    <a:p>
                      <a:r>
                        <a:rPr lang="en-US" sz="2400" dirty="0"/>
                        <a:t>Soteriology</a:t>
                      </a:r>
                    </a:p>
                  </a:txBody>
                  <a:tcPr/>
                </a:tc>
                <a:tc>
                  <a:txBody>
                    <a:bodyPr/>
                    <a:lstStyle/>
                    <a:p>
                      <a:r>
                        <a:rPr lang="en-US" sz="2400" dirty="0"/>
                        <a:t>Ecclesiology</a:t>
                      </a:r>
                    </a:p>
                  </a:txBody>
                  <a:tcPr/>
                </a:tc>
                <a:extLst>
                  <a:ext uri="{0D108BD9-81ED-4DB2-BD59-A6C34878D82A}">
                    <a16:rowId xmlns:a16="http://schemas.microsoft.com/office/drawing/2014/main" val="10000"/>
                  </a:ext>
                </a:extLst>
              </a:tr>
              <a:tr h="320040">
                <a:tc>
                  <a:txBody>
                    <a:bodyPr/>
                    <a:lstStyle/>
                    <a:p>
                      <a:r>
                        <a:rPr lang="en-US" sz="2000" b="0" dirty="0"/>
                        <a:t>Examples</a:t>
                      </a:r>
                      <a:endParaRPr lang="en-US" sz="2400" b="0" i="1" dirty="0"/>
                    </a:p>
                  </a:txBody>
                  <a:tcPr/>
                </a:tc>
                <a:tc>
                  <a:txBody>
                    <a:bodyPr/>
                    <a:lstStyle/>
                    <a:p>
                      <a:r>
                        <a:rPr lang="en-US" sz="2400" dirty="0"/>
                        <a:t>Monotheism, Trinity</a:t>
                      </a:r>
                    </a:p>
                  </a:txBody>
                  <a:tcPr/>
                </a:tc>
                <a:tc>
                  <a:txBody>
                    <a:bodyPr/>
                    <a:lstStyle/>
                    <a:p>
                      <a:r>
                        <a:rPr lang="en-US" sz="2400" dirty="0"/>
                        <a:t>Crucifixion,</a:t>
                      </a:r>
                      <a:r>
                        <a:rPr lang="en-US" sz="2400" baseline="0" dirty="0"/>
                        <a:t> Resurrection</a:t>
                      </a:r>
                      <a:endParaRPr lang="en-US" sz="2400" dirty="0"/>
                    </a:p>
                  </a:txBody>
                  <a:tcPr/>
                </a:tc>
                <a:tc>
                  <a:txBody>
                    <a:bodyPr/>
                    <a:lstStyle/>
                    <a:p>
                      <a:r>
                        <a:rPr lang="en-US" sz="2400" dirty="0"/>
                        <a:t>Image of God, Original Sin</a:t>
                      </a:r>
                    </a:p>
                  </a:txBody>
                  <a:tcPr/>
                </a:tc>
                <a:tc>
                  <a:txBody>
                    <a:bodyPr/>
                    <a:lstStyle/>
                    <a:p>
                      <a:r>
                        <a:rPr lang="en-US" sz="2400" dirty="0"/>
                        <a:t>Justification,</a:t>
                      </a:r>
                      <a:r>
                        <a:rPr lang="en-US" sz="2400" baseline="0" dirty="0"/>
                        <a:t> Sanctification</a:t>
                      </a:r>
                      <a:endParaRPr lang="en-US" sz="2400" dirty="0"/>
                    </a:p>
                  </a:txBody>
                  <a:tcPr/>
                </a:tc>
                <a:tc>
                  <a:txBody>
                    <a:bodyPr/>
                    <a:lstStyle/>
                    <a:p>
                      <a:r>
                        <a:rPr lang="en-US" sz="2400" dirty="0"/>
                        <a:t>Sacraments, Government</a:t>
                      </a:r>
                    </a:p>
                  </a:txBody>
                  <a:tcPr/>
                </a:tc>
                <a:extLst>
                  <a:ext uri="{0D108BD9-81ED-4DB2-BD59-A6C34878D82A}">
                    <a16:rowId xmlns:a16="http://schemas.microsoft.com/office/drawing/2014/main" val="10001"/>
                  </a:ext>
                </a:extLst>
              </a:tr>
              <a:tr h="320040">
                <a:tc>
                  <a:txBody>
                    <a:bodyPr/>
                    <a:lstStyle/>
                    <a:p>
                      <a:r>
                        <a:rPr lang="en-US" sz="2000" dirty="0"/>
                        <a:t>Sects</a:t>
                      </a:r>
                      <a:r>
                        <a:rPr lang="en-US" sz="2000" baseline="0" dirty="0"/>
                        <a:t> or</a:t>
                      </a:r>
                      <a:endParaRPr lang="en-US" sz="2000" dirty="0"/>
                    </a:p>
                    <a:p>
                      <a:r>
                        <a:rPr lang="en-US" sz="2000" dirty="0"/>
                        <a:t>denominations</a:t>
                      </a:r>
                      <a:endParaRPr lang="en-US" sz="2000" i="1" dirty="0"/>
                    </a:p>
                  </a:txBody>
                  <a:tcPr/>
                </a:tc>
                <a:tc>
                  <a:txBody>
                    <a:bodyPr/>
                    <a:lstStyle/>
                    <a:p>
                      <a:r>
                        <a:rPr lang="en-US" sz="2000" dirty="0"/>
                        <a:t>Christians vs. Mormons/JW’s</a:t>
                      </a:r>
                      <a:endParaRPr lang="en-US" sz="2000" i="1" dirty="0"/>
                    </a:p>
                  </a:txBody>
                  <a:tcPr/>
                </a:tc>
                <a:tc>
                  <a:txBody>
                    <a:bodyPr/>
                    <a:lstStyle/>
                    <a:p>
                      <a:r>
                        <a:rPr lang="en-US" sz="2000" dirty="0"/>
                        <a:t>Evangelicals vs. Liberals</a:t>
                      </a:r>
                      <a:endParaRPr lang="en-US" sz="2000" i="1" dirty="0"/>
                    </a:p>
                  </a:txBody>
                  <a:tcPr/>
                </a:tc>
                <a:tc>
                  <a:txBody>
                    <a:bodyPr/>
                    <a:lstStyle/>
                    <a:p>
                      <a:r>
                        <a:rPr lang="en-US" sz="2000" dirty="0"/>
                        <a:t>West</a:t>
                      </a:r>
                      <a:r>
                        <a:rPr lang="en-US" sz="2000" baseline="0" dirty="0"/>
                        <a:t> vs. East</a:t>
                      </a:r>
                      <a:endParaRPr lang="en-US" sz="2000" i="1" dirty="0"/>
                    </a:p>
                  </a:txBody>
                  <a:tcPr/>
                </a:tc>
                <a:tc>
                  <a:txBody>
                    <a:bodyPr/>
                    <a:lstStyle/>
                    <a:p>
                      <a:r>
                        <a:rPr lang="en-US" sz="2000" dirty="0"/>
                        <a:t>Calvinists vs. Arminians</a:t>
                      </a:r>
                      <a:endParaRPr lang="en-US" sz="2000" i="1" dirty="0"/>
                    </a:p>
                  </a:txBody>
                  <a:tcPr/>
                </a:tc>
                <a:tc>
                  <a:txBody>
                    <a:bodyPr/>
                    <a:lstStyle/>
                    <a:p>
                      <a:r>
                        <a:rPr lang="en-US" sz="2000" b="0" dirty="0"/>
                        <a:t>Baptists</a:t>
                      </a:r>
                      <a:r>
                        <a:rPr lang="en-US" sz="2000" b="0" baseline="0" dirty="0"/>
                        <a:t> vs.</a:t>
                      </a:r>
                      <a:endParaRPr lang="en-US" sz="2000" b="0" dirty="0"/>
                    </a:p>
                    <a:p>
                      <a:r>
                        <a:rPr lang="en-US" sz="2000" b="0" dirty="0"/>
                        <a:t>Presbyterians</a:t>
                      </a:r>
                      <a:endParaRPr lang="en-US" sz="2000" b="0" i="1" dirty="0"/>
                    </a:p>
                  </a:txBody>
                  <a:tcPr/>
                </a:tc>
                <a:extLst>
                  <a:ext uri="{0D108BD9-81ED-4DB2-BD59-A6C34878D82A}">
                    <a16:rowId xmlns:a16="http://schemas.microsoft.com/office/drawing/2014/main" val="10002"/>
                  </a:ext>
                </a:extLst>
              </a:tr>
            </a:tbl>
          </a:graphicData>
        </a:graphic>
      </p:graphicFrame>
      <p:sp>
        <p:nvSpPr>
          <p:cNvPr id="5" name="Left-Right Arrow 4"/>
          <p:cNvSpPr/>
          <p:nvPr/>
        </p:nvSpPr>
        <p:spPr>
          <a:xfrm>
            <a:off x="968061" y="4542961"/>
            <a:ext cx="9891530" cy="1583908"/>
          </a:xfrm>
          <a:prstGeom prst="leftRightArrow">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ym typeface="Wingdings" panose="05000000000000000000" pitchFamily="2" charset="2"/>
              </a:rPr>
              <a:t>Apostles’ Creed – Nicaea – Chalcedon – Reformation – Westminster	</a:t>
            </a:r>
          </a:p>
        </p:txBody>
      </p:sp>
    </p:spTree>
    <p:extLst>
      <p:ext uri="{BB962C8B-B14F-4D97-AF65-F5344CB8AC3E}">
        <p14:creationId xmlns:p14="http://schemas.microsoft.com/office/powerpoint/2010/main" val="1337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F6996-A9DE-48D0-BF58-06475D1ACB5F}"/>
              </a:ext>
            </a:extLst>
          </p:cNvPr>
          <p:cNvSpPr>
            <a:spLocks noGrp="1"/>
          </p:cNvSpPr>
          <p:nvPr>
            <p:ph type="title"/>
          </p:nvPr>
        </p:nvSpPr>
        <p:spPr/>
        <p:txBody>
          <a:bodyPr/>
          <a:lstStyle/>
          <a:p>
            <a:r>
              <a:rPr lang="en-US" dirty="0"/>
              <a:t>What is a cult?</a:t>
            </a:r>
          </a:p>
        </p:txBody>
      </p:sp>
      <p:sp>
        <p:nvSpPr>
          <p:cNvPr id="6" name="Isosceles Triangle 5">
            <a:extLst>
              <a:ext uri="{FF2B5EF4-FFF2-40B4-BE49-F238E27FC236}">
                <a16:creationId xmlns:a16="http://schemas.microsoft.com/office/drawing/2014/main" id="{4621D1B5-4480-417E-A425-7685CBC7D555}"/>
              </a:ext>
            </a:extLst>
          </p:cNvPr>
          <p:cNvSpPr/>
          <p:nvPr/>
        </p:nvSpPr>
        <p:spPr>
          <a:xfrm>
            <a:off x="4485640" y="3037840"/>
            <a:ext cx="3220720" cy="2776483"/>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CULT</a:t>
            </a:r>
          </a:p>
          <a:p>
            <a:pPr algn="ctr"/>
            <a:endParaRPr lang="en-US" sz="3600" b="1"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0BFDA11A-DBA3-469F-B70F-1C611438A961}"/>
              </a:ext>
            </a:extLst>
          </p:cNvPr>
          <p:cNvSpPr txBox="1"/>
          <p:nvPr/>
        </p:nvSpPr>
        <p:spPr>
          <a:xfrm>
            <a:off x="4889355" y="2745452"/>
            <a:ext cx="2413289" cy="584775"/>
          </a:xfrm>
          <a:prstGeom prst="rect">
            <a:avLst/>
          </a:prstGeom>
          <a:solidFill>
            <a:schemeClr val="bg1"/>
          </a:solidFill>
          <a:ln>
            <a:solidFill>
              <a:schemeClr val="tx1"/>
            </a:solidFill>
          </a:ln>
        </p:spPr>
        <p:txBody>
          <a:bodyPr wrap="none" rtlCol="0">
            <a:spAutoFit/>
          </a:bodyPr>
          <a:lstStyle/>
          <a:p>
            <a:r>
              <a:rPr lang="en-US" sz="3200" dirty="0"/>
              <a:t>False teaching</a:t>
            </a:r>
          </a:p>
        </p:txBody>
      </p:sp>
      <p:sp>
        <p:nvSpPr>
          <p:cNvPr id="8" name="TextBox 7">
            <a:extLst>
              <a:ext uri="{FF2B5EF4-FFF2-40B4-BE49-F238E27FC236}">
                <a16:creationId xmlns:a16="http://schemas.microsoft.com/office/drawing/2014/main" id="{2AE451E4-1CB8-4C5A-9064-638FE8561C68}"/>
              </a:ext>
            </a:extLst>
          </p:cNvPr>
          <p:cNvSpPr txBox="1"/>
          <p:nvPr/>
        </p:nvSpPr>
        <p:spPr>
          <a:xfrm>
            <a:off x="2878456" y="5142364"/>
            <a:ext cx="2465070" cy="1077218"/>
          </a:xfrm>
          <a:prstGeom prst="rect">
            <a:avLst/>
          </a:prstGeom>
          <a:solidFill>
            <a:schemeClr val="bg1"/>
          </a:solidFill>
          <a:ln>
            <a:solidFill>
              <a:schemeClr val="tx1"/>
            </a:solidFill>
          </a:ln>
        </p:spPr>
        <p:txBody>
          <a:bodyPr wrap="square" rtlCol="0">
            <a:spAutoFit/>
          </a:bodyPr>
          <a:lstStyle/>
          <a:p>
            <a:r>
              <a:rPr lang="en-US" sz="3200" dirty="0"/>
              <a:t>Manipulative/</a:t>
            </a:r>
          </a:p>
          <a:p>
            <a:r>
              <a:rPr lang="en-US" sz="3200" dirty="0"/>
              <a:t>authoritarian</a:t>
            </a:r>
          </a:p>
        </p:txBody>
      </p:sp>
      <p:sp>
        <p:nvSpPr>
          <p:cNvPr id="9" name="TextBox 8">
            <a:extLst>
              <a:ext uri="{FF2B5EF4-FFF2-40B4-BE49-F238E27FC236}">
                <a16:creationId xmlns:a16="http://schemas.microsoft.com/office/drawing/2014/main" id="{19600A0A-8217-4023-B396-620EE2221BDC}"/>
              </a:ext>
            </a:extLst>
          </p:cNvPr>
          <p:cNvSpPr txBox="1"/>
          <p:nvPr/>
        </p:nvSpPr>
        <p:spPr>
          <a:xfrm>
            <a:off x="6994380" y="5403520"/>
            <a:ext cx="2799356" cy="584775"/>
          </a:xfrm>
          <a:prstGeom prst="rect">
            <a:avLst/>
          </a:prstGeom>
          <a:solidFill>
            <a:schemeClr val="bg1"/>
          </a:solidFill>
          <a:ln>
            <a:solidFill>
              <a:schemeClr val="tx1"/>
            </a:solidFill>
          </a:ln>
        </p:spPr>
        <p:txBody>
          <a:bodyPr wrap="none" rtlCol="0">
            <a:spAutoFit/>
          </a:bodyPr>
          <a:lstStyle/>
          <a:p>
            <a:r>
              <a:rPr lang="en-US" sz="3200" dirty="0"/>
              <a:t>Counter-cultural</a:t>
            </a:r>
          </a:p>
        </p:txBody>
      </p:sp>
    </p:spTree>
    <p:extLst>
      <p:ext uri="{BB962C8B-B14F-4D97-AF65-F5344CB8AC3E}">
        <p14:creationId xmlns:p14="http://schemas.microsoft.com/office/powerpoint/2010/main" val="3364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1353</TotalTime>
  <Words>766</Words>
  <Application>Microsoft Office PowerPoint</Application>
  <PresentationFormat>Widescreen</PresentationFormat>
  <Paragraphs>122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RetrospectVTI</vt:lpstr>
      <vt:lpstr>Cults &amp; Heresies</vt:lpstr>
      <vt:lpstr>Introduction</vt:lpstr>
      <vt:lpstr>PowerPoint Presentation</vt:lpstr>
      <vt:lpstr>“Mere” Christianity</vt:lpstr>
      <vt:lpstr>“Heresy” in Scripture</vt:lpstr>
      <vt:lpstr>Degrees of truth and error</vt:lpstr>
      <vt:lpstr>PowerPoint Presentation</vt:lpstr>
      <vt:lpstr>Category: what type of doctrine is it?</vt:lpstr>
      <vt:lpstr>What is a cult?</vt:lpstr>
      <vt:lpstr>Heresy or cult?</vt:lpstr>
      <vt:lpstr>Overview of the class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Cults &amp; Heresies</dc:title>
  <dc:creator>Kyle Dillon</dc:creator>
  <cp:lastModifiedBy>Kyle Dillon</cp:lastModifiedBy>
  <cp:revision>12</cp:revision>
  <cp:lastPrinted>2021-01-23T20:54:39Z</cp:lastPrinted>
  <dcterms:created xsi:type="dcterms:W3CDTF">2021-01-23T15:47:36Z</dcterms:created>
  <dcterms:modified xsi:type="dcterms:W3CDTF">2021-01-24T14:21:37Z</dcterms:modified>
</cp:coreProperties>
</file>